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8.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5" r:id="rId3"/>
    <p:sldMasterId id="2147483739" r:id="rId4"/>
    <p:sldMasterId id="2147483759" r:id="rId5"/>
    <p:sldMasterId id="2147483790" r:id="rId6"/>
    <p:sldMasterId id="2147483822" r:id="rId7"/>
    <p:sldMasterId id="2147483853" r:id="rId8"/>
    <p:sldMasterId id="2147483890" r:id="rId9"/>
  </p:sldMasterIdLst>
  <p:notesMasterIdLst>
    <p:notesMasterId r:id="rId41"/>
  </p:notesMasterIdLst>
  <p:sldIdLst>
    <p:sldId id="3743" r:id="rId10"/>
    <p:sldId id="2134804513" r:id="rId11"/>
    <p:sldId id="2147307724" r:id="rId12"/>
    <p:sldId id="2076137660" r:id="rId13"/>
    <p:sldId id="2147307729" r:id="rId14"/>
    <p:sldId id="2147307732" r:id="rId15"/>
    <p:sldId id="2147307733" r:id="rId16"/>
    <p:sldId id="2147307734" r:id="rId17"/>
    <p:sldId id="2147307735" r:id="rId18"/>
    <p:sldId id="2147307745" r:id="rId19"/>
    <p:sldId id="2147307737" r:id="rId20"/>
    <p:sldId id="271" r:id="rId21"/>
    <p:sldId id="272" r:id="rId22"/>
    <p:sldId id="2147307753" r:id="rId23"/>
    <p:sldId id="2147307751" r:id="rId24"/>
    <p:sldId id="2147307744" r:id="rId25"/>
    <p:sldId id="2147307742" r:id="rId26"/>
    <p:sldId id="274" r:id="rId27"/>
    <p:sldId id="2147307738" r:id="rId28"/>
    <p:sldId id="2147307752" r:id="rId29"/>
    <p:sldId id="303" r:id="rId30"/>
    <p:sldId id="2147307746" r:id="rId31"/>
    <p:sldId id="2147307747" r:id="rId32"/>
    <p:sldId id="2147307748" r:id="rId33"/>
    <p:sldId id="2147307749" r:id="rId34"/>
    <p:sldId id="2147307750" r:id="rId35"/>
    <p:sldId id="2147307743" r:id="rId36"/>
    <p:sldId id="2076137780" r:id="rId37"/>
    <p:sldId id="2147307741" r:id="rId38"/>
    <p:sldId id="2147307739" r:id="rId39"/>
    <p:sldId id="21348045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58" autoAdjust="0"/>
  </p:normalViewPr>
  <p:slideViewPr>
    <p:cSldViewPr snapToGrid="0">
      <p:cViewPr varScale="1">
        <p:scale>
          <a:sx n="92" d="100"/>
          <a:sy n="92" d="100"/>
        </p:scale>
        <p:origin x="131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0" Type="http://schemas.openxmlformats.org/officeDocument/2006/relationships/slide" Target="slides/slide11.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A4539-5A76-4D78-9AB9-01ECF501BE45}" type="datetimeFigureOut">
              <a:rPr lang="en-AU" smtClean="0"/>
              <a:t>31/01/2023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35A81-C1C7-4147-AC9E-98EAC4B17726}" type="slidenum">
              <a:rPr lang="en-AU" smtClean="0"/>
              <a:t>‹#›</a:t>
            </a:fld>
            <a:endParaRPr lang="en-AU"/>
          </a:p>
        </p:txBody>
      </p:sp>
    </p:spTree>
    <p:extLst>
      <p:ext uri="{BB962C8B-B14F-4D97-AF65-F5344CB8AC3E}">
        <p14:creationId xmlns:p14="http://schemas.microsoft.com/office/powerpoint/2010/main" val="4024473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hechief.io/c/editorial/k3d-vs-k3s-vs-kind-vs-microk8s-vs-minikub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85EE3-C3E6-489B-B76C-0FD51D91CCF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894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https://github.com/kubernetes/Kubernetes one of the most growing project on </a:t>
            </a:r>
            <a:r>
              <a:rPr lang="en-AU" dirty="0" err="1"/>
              <a:t>github</a:t>
            </a:r>
            <a:r>
              <a:rPr lang="en-AU"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85EE3-C3E6-489B-B76C-0FD51D91CCF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18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Written in </a:t>
            </a:r>
            <a:r>
              <a:rPr lang="en-US" dirty="0" err="1"/>
              <a:t>GoLang</a:t>
            </a:r>
            <a:endParaRPr lang="en-US" dirty="0"/>
          </a:p>
        </p:txBody>
      </p:sp>
      <p:sp>
        <p:nvSpPr>
          <p:cNvPr id="4" name="Slide Number Placeholder 3"/>
          <p:cNvSpPr>
            <a:spLocks noGrp="1"/>
          </p:cNvSpPr>
          <p:nvPr>
            <p:ph type="sldNum" sz="quarter" idx="5"/>
          </p:nvPr>
        </p:nvSpPr>
        <p:spPr/>
        <p:txBody>
          <a:bodyPr/>
          <a:lstStyle/>
          <a:p>
            <a:fld id="{A3435A81-C1C7-4147-AC9E-98EAC4B17726}" type="slidenum">
              <a:rPr lang="en-AU" smtClean="0"/>
              <a:t>12</a:t>
            </a:fld>
            <a:endParaRPr lang="en-AU"/>
          </a:p>
        </p:txBody>
      </p:sp>
    </p:spTree>
    <p:extLst>
      <p:ext uri="{BB962C8B-B14F-4D97-AF65-F5344CB8AC3E}">
        <p14:creationId xmlns:p14="http://schemas.microsoft.com/office/powerpoint/2010/main" val="282486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https://alexandre-vazquez.com/openlens-vs-lens/ </a:t>
            </a:r>
          </a:p>
          <a:p>
            <a:r>
              <a:rPr lang="en-US" dirty="0"/>
              <a:t>https://blog.devgenius.io/is-it-time-to-migrate-from-lens-to-openlens-75496e5758d8</a:t>
            </a:r>
          </a:p>
        </p:txBody>
      </p:sp>
      <p:sp>
        <p:nvSpPr>
          <p:cNvPr id="4" name="Slide Number Placeholder 3"/>
          <p:cNvSpPr>
            <a:spLocks noGrp="1"/>
          </p:cNvSpPr>
          <p:nvPr>
            <p:ph type="sldNum" sz="quarter" idx="5"/>
          </p:nvPr>
        </p:nvSpPr>
        <p:spPr/>
        <p:txBody>
          <a:bodyPr/>
          <a:lstStyle/>
          <a:p>
            <a:fld id="{A3435A81-C1C7-4147-AC9E-98EAC4B17726}" type="slidenum">
              <a:rPr lang="en-AU" smtClean="0"/>
              <a:t>14</a:t>
            </a:fld>
            <a:endParaRPr lang="en-AU"/>
          </a:p>
        </p:txBody>
      </p:sp>
    </p:spTree>
    <p:extLst>
      <p:ext uri="{BB962C8B-B14F-4D97-AF65-F5344CB8AC3E}">
        <p14:creationId xmlns:p14="http://schemas.microsoft.com/office/powerpoint/2010/main" val="260846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if 1 pod is failed what will happen</a:t>
            </a:r>
          </a:p>
        </p:txBody>
      </p:sp>
      <p:sp>
        <p:nvSpPr>
          <p:cNvPr id="4" name="Slide Number Placeholder 3"/>
          <p:cNvSpPr>
            <a:spLocks noGrp="1"/>
          </p:cNvSpPr>
          <p:nvPr>
            <p:ph type="sldNum" sz="quarter" idx="5"/>
          </p:nvPr>
        </p:nvSpPr>
        <p:spPr/>
        <p:txBody>
          <a:bodyPr/>
          <a:lstStyle/>
          <a:p>
            <a:fld id="{A3435A81-C1C7-4147-AC9E-98EAC4B17726}" type="slidenum">
              <a:rPr lang="en-AU" smtClean="0"/>
              <a:t>16</a:t>
            </a:fld>
            <a:endParaRPr lang="en-AU"/>
          </a:p>
        </p:txBody>
      </p:sp>
    </p:spTree>
    <p:extLst>
      <p:ext uri="{BB962C8B-B14F-4D97-AF65-F5344CB8AC3E}">
        <p14:creationId xmlns:p14="http://schemas.microsoft.com/office/powerpoint/2010/main" val="22810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https://ubuntu.com/tutorials/how-to-kubernetes-cluster-on-raspberry-pi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https://thechief.io/c/editorial/k3d-vs-k3s-vs-kind-vs-microk8s-vs-minikube/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3435A81-C1C7-4147-AC9E-98EAC4B17726}" type="slidenum">
              <a:rPr lang="en-AU" smtClean="0"/>
              <a:t>18</a:t>
            </a:fld>
            <a:endParaRPr lang="en-AU"/>
          </a:p>
        </p:txBody>
      </p:sp>
    </p:spTree>
    <p:extLst>
      <p:ext uri="{BB962C8B-B14F-4D97-AF65-F5344CB8AC3E}">
        <p14:creationId xmlns:p14="http://schemas.microsoft.com/office/powerpoint/2010/main" val="1822538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Microsoft Azure offering for K8s , its managed and one of the vast growing projects in terms of customer adoptions in Azure </a:t>
            </a:r>
          </a:p>
          <a:p>
            <a:endParaRPr lang="en-US" dirty="0"/>
          </a:p>
        </p:txBody>
      </p:sp>
      <p:sp>
        <p:nvSpPr>
          <p:cNvPr id="4" name="Slide Number Placeholder 3"/>
          <p:cNvSpPr>
            <a:spLocks noGrp="1"/>
          </p:cNvSpPr>
          <p:nvPr>
            <p:ph type="sldNum" sz="quarter" idx="5"/>
          </p:nvPr>
        </p:nvSpPr>
        <p:spPr/>
        <p:txBody>
          <a:bodyPr/>
          <a:lstStyle/>
          <a:p>
            <a:fld id="{A3435A81-C1C7-4147-AC9E-98EAC4B17726}" type="slidenum">
              <a:rPr lang="en-AU" smtClean="0"/>
              <a:t>19</a:t>
            </a:fld>
            <a:endParaRPr lang="en-AU"/>
          </a:p>
        </p:txBody>
      </p:sp>
    </p:spTree>
    <p:extLst>
      <p:ext uri="{BB962C8B-B14F-4D97-AF65-F5344CB8AC3E}">
        <p14:creationId xmlns:p14="http://schemas.microsoft.com/office/powerpoint/2010/main" val="104528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AKS cluster and deploy sample APP </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0508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6609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118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&amp; deployment were very slow </a:t>
            </a:r>
          </a:p>
          <a:p>
            <a:r>
              <a:rPr lang="en-US" dirty="0"/>
              <a:t>-Also repeating similar tasks between environments </a:t>
            </a:r>
          </a:p>
          <a:p>
            <a:r>
              <a:rPr lang="en-US" dirty="0"/>
              <a:t>-Wasting time</a:t>
            </a:r>
          </a:p>
          <a:p>
            <a:r>
              <a:rPr lang="en-US" dirty="0"/>
              <a:t>-Wasting resources like employees </a:t>
            </a:r>
          </a:p>
          <a:p>
            <a:r>
              <a:rPr lang="en-US" dirty="0"/>
              <a:t>-inconsistence environment </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6398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1563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D7672B28-21B9-4881-8FCD-A5772107A96A}"/>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07053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85EE3-C3E6-489B-B76C-0FD51D91CCF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28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85EE3-C3E6-489B-B76C-0FD51D91CCF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725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85EE3-C3E6-489B-B76C-0FD51D91CCF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09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17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85EE3-C3E6-489B-B76C-0FD51D91CCF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91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85EE3-C3E6-489B-B76C-0FD51D91CCF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353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8.xml"/><Relationship Id="rId4" Type="http://schemas.openxmlformats.org/officeDocument/2006/relationships/image" Target="../media/image42.jpe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9.xml"/><Relationship Id="rId4" Type="http://schemas.openxmlformats.org/officeDocument/2006/relationships/image" Target="../media/image36.jp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9.xml"/><Relationship Id="rId4" Type="http://schemas.openxmlformats.org/officeDocument/2006/relationships/image" Target="../media/image36.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9.xml"/><Relationship Id="rId4" Type="http://schemas.openxmlformats.org/officeDocument/2006/relationships/image" Target="../media/image3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DEF6-250D-4634-A9BE-89CBB658D7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9F30497-9D65-4153-AA1F-1535FA72CD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0E9367B-8DCA-4460-800C-FC65C2AA249D}"/>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5" name="Footer Placeholder 4">
            <a:extLst>
              <a:ext uri="{FF2B5EF4-FFF2-40B4-BE49-F238E27FC236}">
                <a16:creationId xmlns:a16="http://schemas.microsoft.com/office/drawing/2014/main" id="{C19C0B87-335F-4E64-A83C-04934B2B372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D92EDF3-60B9-4599-A8E0-D72EFB7C18C8}"/>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398528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6BB4-987A-4D46-B3B1-0F2346BB1C8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B2B9B97-54E6-4E12-BD25-88D9E937D1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13CABD3-E251-4358-9A76-EE22B29F37CA}"/>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5" name="Footer Placeholder 4">
            <a:extLst>
              <a:ext uri="{FF2B5EF4-FFF2-40B4-BE49-F238E27FC236}">
                <a16:creationId xmlns:a16="http://schemas.microsoft.com/office/drawing/2014/main" id="{3DCCB7FD-B4A7-4526-8A7E-E0CB062EF0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3044CC8-A86E-4AD6-BC95-6FCCAF977FC0}"/>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11235921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4268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1069364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04655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22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61034281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32149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19426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7988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52651772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858761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C45702-17F3-4106-BD95-878D6DA41B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E83EE2E-0AB2-4E80-AD8A-C8701C708B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DC67365-4197-4A4F-8188-1CBD2B80C9A7}"/>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5" name="Footer Placeholder 4">
            <a:extLst>
              <a:ext uri="{FF2B5EF4-FFF2-40B4-BE49-F238E27FC236}">
                <a16:creationId xmlns:a16="http://schemas.microsoft.com/office/drawing/2014/main" id="{30905A66-7307-45C4-8E61-4F04092F68A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D26259C-A264-4668-AD4B-9FACF4B63CF0}"/>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32301231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61843876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504629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7809300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371460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52088064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84872950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39662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4576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2889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08784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4"/>
            <a:ext cx="1744034" cy="576853"/>
          </a:xfrm>
          <a:prstGeom prst="rect">
            <a:avLst/>
          </a:prstGeom>
        </p:spPr>
      </p:pic>
    </p:spTree>
    <p:extLst>
      <p:ext uri="{BB962C8B-B14F-4D97-AF65-F5344CB8AC3E}">
        <p14:creationId xmlns:p14="http://schemas.microsoft.com/office/powerpoint/2010/main" val="1485879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89714565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3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a:t>Edit Master text styles</a:t>
            </a:r>
          </a:p>
        </p:txBody>
      </p:sp>
    </p:spTree>
    <p:extLst>
      <p:ext uri="{BB962C8B-B14F-4D97-AF65-F5344CB8AC3E}">
        <p14:creationId xmlns:p14="http://schemas.microsoft.com/office/powerpoint/2010/main" val="334911938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9" y="987426"/>
            <a:ext cx="6172200" cy="624348"/>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9" y="2057399"/>
            <a:ext cx="3932237" cy="402674"/>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3354286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4"/>
            <a:ext cx="1744034" cy="576853"/>
          </a:xfrm>
          <a:prstGeom prst="rect">
            <a:avLst/>
          </a:prstGeom>
        </p:spPr>
      </p:pic>
    </p:spTree>
    <p:extLst>
      <p:ext uri="{BB962C8B-B14F-4D97-AF65-F5344CB8AC3E}">
        <p14:creationId xmlns:p14="http://schemas.microsoft.com/office/powerpoint/2010/main" val="2236164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809559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3968231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3056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4656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615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2558776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488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282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467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269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895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017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7502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504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0196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623534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3764925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4227824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059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121126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40641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39E827-BD86-4525-A907-151DC501A559}"/>
              </a:ext>
            </a:extLst>
          </p:cNvPr>
          <p:cNvSpPr>
            <a:spLocks noGrp="1"/>
          </p:cNvSpPr>
          <p:nvPr>
            <p:ph type="body" sz="quarter" idx="13" hasCustomPrompt="1"/>
          </p:nvPr>
        </p:nvSpPr>
        <p:spPr>
          <a:xfrm>
            <a:off x="-3852" y="6203560"/>
            <a:ext cx="12192000" cy="607089"/>
          </a:xfrm>
          <a:solidFill>
            <a:srgbClr val="0078D7"/>
          </a:solidFill>
        </p:spPr>
        <p:txBody>
          <a:bodyPr lIns="182880" tIns="91440" rIns="91440" bIns="91440"/>
          <a:lstStyle>
            <a:lvl1pPr marL="0" indent="0" algn="ctr">
              <a:buNone/>
              <a:defRPr>
                <a:solidFill>
                  <a:schemeClr val="bg1"/>
                </a:solidFill>
              </a:defRPr>
            </a:lvl1pPr>
            <a:lvl2pPr marL="456621" indent="0">
              <a:buNone/>
              <a:defRPr/>
            </a:lvl2pPr>
            <a:lvl3pPr marL="913241" indent="0">
              <a:buNone/>
              <a:defRPr/>
            </a:lvl3pPr>
            <a:lvl4pPr marL="1369861" indent="0">
              <a:buNone/>
              <a:defRPr/>
            </a:lvl4pPr>
            <a:lvl5pPr marL="1826482" indent="0">
              <a:buNone/>
              <a:defRPr/>
            </a:lvl5pPr>
          </a:lstStyle>
          <a:p>
            <a:pPr lvl="0"/>
            <a:r>
              <a:rPr lang="en-US"/>
              <a:t>text</a:t>
            </a:r>
          </a:p>
        </p:txBody>
      </p:sp>
      <p:sp>
        <p:nvSpPr>
          <p:cNvPr id="5" name="Title 1">
            <a:extLst>
              <a:ext uri="{FF2B5EF4-FFF2-40B4-BE49-F238E27FC236}">
                <a16:creationId xmlns:a16="http://schemas.microsoft.com/office/drawing/2014/main" id="{F505BF5B-C399-46E1-A032-DD65C0F789E5}"/>
              </a:ext>
            </a:extLst>
          </p:cNvPr>
          <p:cNvSpPr>
            <a:spLocks noGrp="1"/>
          </p:cNvSpPr>
          <p:nvPr>
            <p:ph type="title"/>
          </p:nvPr>
        </p:nvSpPr>
        <p:spPr>
          <a:xfrm>
            <a:off x="269240" y="289512"/>
            <a:ext cx="11655840" cy="783006"/>
          </a:xfrm>
        </p:spPr>
        <p:txBody>
          <a:bodyPr/>
          <a:lstStyle>
            <a:lvl1pPr>
              <a:defRPr>
                <a:solidFill>
                  <a:srgbClr val="0078D7"/>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7" name="Text Placeholder 3">
            <a:extLst>
              <a:ext uri="{FF2B5EF4-FFF2-40B4-BE49-F238E27FC236}">
                <a16:creationId xmlns:a16="http://schemas.microsoft.com/office/drawing/2014/main" id="{3D397B0C-BC75-4A71-89CF-0039199698C7}"/>
              </a:ext>
            </a:extLst>
          </p:cNvPr>
          <p:cNvSpPr>
            <a:spLocks noGrp="1"/>
          </p:cNvSpPr>
          <p:nvPr>
            <p:ph type="body" sz="quarter" idx="10"/>
          </p:nvPr>
        </p:nvSpPr>
        <p:spPr>
          <a:xfrm>
            <a:off x="269242" y="1189178"/>
            <a:ext cx="11655078" cy="4933751"/>
          </a:xfrm>
        </p:spPr>
        <p:txBody>
          <a:bodyPr>
            <a:normAutofit/>
          </a:bodyPr>
          <a:lstStyle>
            <a:lvl1pPr marL="0"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1pPr>
            <a:lvl2pPr marL="223837"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2pPr>
            <a:lvl3pPr marL="447671"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3pPr>
            <a:lvl4pPr marL="671506"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4pPr>
            <a:lvl5pPr marL="895341"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868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3979254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
        <p:nvSpPr>
          <p:cNvPr id="4" name="Content Placeholder 3">
            <a:extLst>
              <a:ext uri="{FF2B5EF4-FFF2-40B4-BE49-F238E27FC236}">
                <a16:creationId xmlns:a16="http://schemas.microsoft.com/office/drawing/2014/main" id="{901CAD4D-DFA1-4D51-8462-53EC824E2C07}"/>
              </a:ext>
            </a:extLst>
          </p:cNvPr>
          <p:cNvSpPr>
            <a:spLocks noGrp="1"/>
          </p:cNvSpPr>
          <p:nvPr>
            <p:ph sz="quarter" idx="13"/>
          </p:nvPr>
        </p:nvSpPr>
        <p:spPr>
          <a:xfrm>
            <a:off x="1125538" y="606425"/>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992108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97339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307648"/>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099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9093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377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77784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62991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541495"/>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Microsoft – Commercial in confidence</a:t>
            </a:r>
          </a:p>
        </p:txBody>
      </p:sp>
    </p:spTree>
    <p:extLst>
      <p:ext uri="{BB962C8B-B14F-4D97-AF65-F5344CB8AC3E}">
        <p14:creationId xmlns:p14="http://schemas.microsoft.com/office/powerpoint/2010/main" val="397839224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77784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62991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541495"/>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363911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1/31/2023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033298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8272295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B07D31-E11C-4BFF-8549-DE1B1E53506B}"/>
              </a:ext>
            </a:extLst>
          </p:cNvPr>
          <p:cNvPicPr>
            <a:picLocks noChangeAspect="1"/>
          </p:cNvPicPr>
          <p:nvPr userDrawn="1"/>
        </p:nvPicPr>
        <p:blipFill>
          <a:blip r:embed="rId2"/>
          <a:stretch>
            <a:fillRect/>
          </a:stretch>
        </p:blipFill>
        <p:spPr>
          <a:xfrm>
            <a:off x="0" y="2"/>
            <a:ext cx="12192000" cy="6855984"/>
          </a:xfrm>
          <a:prstGeom prst="rect">
            <a:avLst/>
          </a:prstGeom>
        </p:spPr>
      </p:pic>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2120005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229212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19913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320656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485449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529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223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15546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7430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04559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4994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63042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30668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85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43781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659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522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30009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11768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383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17669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3506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72943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42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022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39931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09369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968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8298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24B63BF-68BF-4493-9A5A-980E74A0E8D0}" type="datetimeFigureOut">
              <a:rPr lang="en-AU" smtClean="0"/>
              <a:t>31/01/2023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205881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80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11655078" cy="2187971"/>
          </a:xfrm>
        </p:spPr>
        <p:txBody>
          <a:bodyPr>
            <a:spAutoFit/>
          </a:bodyPr>
          <a:lstStyle>
            <a:lvl1pPr marL="0" indent="0">
              <a:buNone/>
              <a:defRPr/>
            </a:lvl1pPr>
            <a:lvl2pPr marL="223968" indent="0">
              <a:buNone/>
              <a:defRPr/>
            </a:lvl2pPr>
            <a:lvl3pPr marL="447935" indent="0">
              <a:buNone/>
              <a:defRPr/>
            </a:lvl3pPr>
            <a:lvl4pPr marL="671903" indent="0">
              <a:buNone/>
              <a:defRPr/>
            </a:lvl4pPr>
            <a:lvl5pPr marL="8958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344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20789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62837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E2EAEB1F-9D41-4C7C-9023-AB9F72625101}"/>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123992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00005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88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2400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2528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32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697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842342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134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41724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40976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8304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07397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8549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33782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9233-B1A8-4EAF-A575-69B371F7FAD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34516F4-326D-4470-9771-A07087E36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A744063-6D1E-4552-96A2-31136B38E06E}"/>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5" name="Footer Placeholder 4">
            <a:extLst>
              <a:ext uri="{FF2B5EF4-FFF2-40B4-BE49-F238E27FC236}">
                <a16:creationId xmlns:a16="http://schemas.microsoft.com/office/drawing/2014/main" id="{F64E1BD8-CFAB-4A92-8FB4-F0A091B7EDD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EF6198C-350E-4A43-8F01-3E2C17D704A0}"/>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2231767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77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40811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22345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4912053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835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89046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9724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198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9526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310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743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7750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98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280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1351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458463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51506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3422-D488-4C5A-92D7-BA4A93794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AEA2AD-9B3C-4C9E-A1CD-C23549A63D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484D98-3D04-4D7E-B46F-7A5957BC8B02}"/>
              </a:ext>
            </a:extLst>
          </p:cNvPr>
          <p:cNvSpPr>
            <a:spLocks noGrp="1"/>
          </p:cNvSpPr>
          <p:nvPr>
            <p:ph type="dt" sz="half" idx="10"/>
          </p:nvPr>
        </p:nvSpPr>
        <p:spPr/>
        <p:txBody>
          <a:bodyPr/>
          <a:lstStyle/>
          <a:p>
            <a:fld id="{F6D34DE4-8C94-4D19-B51B-8960F7189C08}" type="datetimeFigureOut">
              <a:rPr lang="en-US" smtClean="0"/>
              <a:t>1/31/2023</a:t>
            </a:fld>
            <a:endParaRPr lang="en-US"/>
          </a:p>
        </p:txBody>
      </p:sp>
      <p:sp>
        <p:nvSpPr>
          <p:cNvPr id="5" name="Footer Placeholder 4">
            <a:extLst>
              <a:ext uri="{FF2B5EF4-FFF2-40B4-BE49-F238E27FC236}">
                <a16:creationId xmlns:a16="http://schemas.microsoft.com/office/drawing/2014/main" id="{4A983679-CAB5-4901-BCBE-F4DD1D12A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92C64-02E6-4813-ACCB-374EF982190A}"/>
              </a:ext>
            </a:extLst>
          </p:cNvPr>
          <p:cNvSpPr>
            <a:spLocks noGrp="1"/>
          </p:cNvSpPr>
          <p:nvPr>
            <p:ph type="sldNum" sz="quarter" idx="12"/>
          </p:nvPr>
        </p:nvSpPr>
        <p:spPr/>
        <p:txBody>
          <a:bodyPr/>
          <a:lstStyle/>
          <a:p>
            <a:fld id="{B38AA4AF-3FCE-4D70-819B-6BBC652CAD72}" type="slidenum">
              <a:rPr lang="en-US" smtClean="0"/>
              <a:t>‹#›</a:t>
            </a:fld>
            <a:endParaRPr lang="en-US"/>
          </a:p>
        </p:txBody>
      </p:sp>
    </p:spTree>
    <p:extLst>
      <p:ext uri="{BB962C8B-B14F-4D97-AF65-F5344CB8AC3E}">
        <p14:creationId xmlns:p14="http://schemas.microsoft.com/office/powerpoint/2010/main" val="45895452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1438374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3967616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574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57763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082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143598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5604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065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67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64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48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81349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81482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08148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72574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415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57065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42567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0445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83340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342888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84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417519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56460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39714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49233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722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2065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5945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9854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1140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4234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138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134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775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5048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5251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43765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895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1355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3585233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99491332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99284370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F59D5D46-A399-486E-A1D8-0109C0FB1541}"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5B4CC-64B2-4D6E-A72D-0F45A6E9DE31}" type="slidenum">
              <a:rPr lang="en-US" smtClean="0"/>
              <a:t>‹#›</a:t>
            </a:fld>
            <a:endParaRPr lang="en-US"/>
          </a:p>
        </p:txBody>
      </p:sp>
      <p:sp>
        <p:nvSpPr>
          <p:cNvPr id="9" name="Content Placeholder 8"/>
          <p:cNvSpPr>
            <a:spLocks noGrp="1"/>
          </p:cNvSpPr>
          <p:nvPr>
            <p:ph sz="quarter" idx="13"/>
          </p:nvPr>
        </p:nvSpPr>
        <p:spPr>
          <a:xfrm>
            <a:off x="902207" y="2679192"/>
            <a:ext cx="5096256"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8224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049168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18452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192051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69709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553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8226-CDE2-4162-B42F-8F7160582A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8415572-C271-43BB-ADC6-E46F148830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5C6AEB-88CC-4D7B-9C76-4104F5F1EF61}"/>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5" name="Footer Placeholder 4">
            <a:extLst>
              <a:ext uri="{FF2B5EF4-FFF2-40B4-BE49-F238E27FC236}">
                <a16:creationId xmlns:a16="http://schemas.microsoft.com/office/drawing/2014/main" id="{B0D94386-C936-40E1-86F0-CE849A2415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4759C5A-14A3-4F5E-AD60-393C033B3E40}"/>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370639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251116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64095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385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39E827-BD86-4525-A907-151DC501A559}"/>
              </a:ext>
            </a:extLst>
          </p:cNvPr>
          <p:cNvSpPr>
            <a:spLocks noGrp="1"/>
          </p:cNvSpPr>
          <p:nvPr>
            <p:ph type="body" sz="quarter" idx="13" hasCustomPrompt="1"/>
          </p:nvPr>
        </p:nvSpPr>
        <p:spPr>
          <a:xfrm>
            <a:off x="-3852" y="6203560"/>
            <a:ext cx="12192000" cy="607089"/>
          </a:xfrm>
          <a:solidFill>
            <a:srgbClr val="0078D7"/>
          </a:solidFill>
        </p:spPr>
        <p:txBody>
          <a:bodyPr lIns="182880" tIns="91440" rIns="91440" bIns="91440"/>
          <a:lstStyle>
            <a:lvl1pPr marL="0" indent="0" algn="ctr">
              <a:buNone/>
              <a:defRPr>
                <a:solidFill>
                  <a:schemeClr val="bg1"/>
                </a:solidFill>
              </a:defRPr>
            </a:lvl1pPr>
            <a:lvl2pPr marL="456621" indent="0">
              <a:buNone/>
              <a:defRPr/>
            </a:lvl2pPr>
            <a:lvl3pPr marL="913241" indent="0">
              <a:buNone/>
              <a:defRPr/>
            </a:lvl3pPr>
            <a:lvl4pPr marL="1369861" indent="0">
              <a:buNone/>
              <a:defRPr/>
            </a:lvl4pPr>
            <a:lvl5pPr marL="1826482" indent="0">
              <a:buNone/>
              <a:defRPr/>
            </a:lvl5pPr>
          </a:lstStyle>
          <a:p>
            <a:pPr lvl="0"/>
            <a:r>
              <a:rPr lang="en-US"/>
              <a:t>text</a:t>
            </a:r>
          </a:p>
        </p:txBody>
      </p:sp>
      <p:sp>
        <p:nvSpPr>
          <p:cNvPr id="5" name="Title 1">
            <a:extLst>
              <a:ext uri="{FF2B5EF4-FFF2-40B4-BE49-F238E27FC236}">
                <a16:creationId xmlns:a16="http://schemas.microsoft.com/office/drawing/2014/main" id="{F505BF5B-C399-46E1-A032-DD65C0F789E5}"/>
              </a:ext>
            </a:extLst>
          </p:cNvPr>
          <p:cNvSpPr>
            <a:spLocks noGrp="1"/>
          </p:cNvSpPr>
          <p:nvPr>
            <p:ph type="title"/>
          </p:nvPr>
        </p:nvSpPr>
        <p:spPr>
          <a:xfrm>
            <a:off x="269240" y="289512"/>
            <a:ext cx="11655840" cy="783006"/>
          </a:xfrm>
        </p:spPr>
        <p:txBody>
          <a:bodyPr/>
          <a:lstStyle>
            <a:lvl1pPr>
              <a:defRPr>
                <a:solidFill>
                  <a:srgbClr val="0078D7"/>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7" name="Text Placeholder 3">
            <a:extLst>
              <a:ext uri="{FF2B5EF4-FFF2-40B4-BE49-F238E27FC236}">
                <a16:creationId xmlns:a16="http://schemas.microsoft.com/office/drawing/2014/main" id="{3D397B0C-BC75-4A71-89CF-0039199698C7}"/>
              </a:ext>
            </a:extLst>
          </p:cNvPr>
          <p:cNvSpPr>
            <a:spLocks noGrp="1"/>
          </p:cNvSpPr>
          <p:nvPr>
            <p:ph type="body" sz="quarter" idx="10"/>
          </p:nvPr>
        </p:nvSpPr>
        <p:spPr>
          <a:xfrm>
            <a:off x="269242" y="1189178"/>
            <a:ext cx="11655078" cy="4933751"/>
          </a:xfrm>
        </p:spPr>
        <p:txBody>
          <a:bodyPr>
            <a:normAutofit/>
          </a:bodyPr>
          <a:lstStyle>
            <a:lvl1pPr marL="0"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1pPr>
            <a:lvl2pPr marL="223837"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2pPr>
            <a:lvl3pPr marL="447671"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3pPr>
            <a:lvl4pPr marL="671506"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4pPr>
            <a:lvl5pPr marL="895341" indent="0">
              <a:lnSpc>
                <a:spcPct val="100000"/>
              </a:lnSpc>
              <a:spcBef>
                <a:spcPts val="400"/>
              </a:spcBef>
              <a:spcAft>
                <a:spcPts val="400"/>
              </a:spcAft>
              <a:buNone/>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28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886080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
        <p:nvSpPr>
          <p:cNvPr id="4" name="Content Placeholder 3">
            <a:extLst>
              <a:ext uri="{FF2B5EF4-FFF2-40B4-BE49-F238E27FC236}">
                <a16:creationId xmlns:a16="http://schemas.microsoft.com/office/drawing/2014/main" id="{901CAD4D-DFA1-4D51-8462-53EC824E2C07}"/>
              </a:ext>
            </a:extLst>
          </p:cNvPr>
          <p:cNvSpPr>
            <a:spLocks noGrp="1"/>
          </p:cNvSpPr>
          <p:nvPr>
            <p:ph sz="quarter" idx="13"/>
          </p:nvPr>
        </p:nvSpPr>
        <p:spPr>
          <a:xfrm>
            <a:off x="1125538" y="606425"/>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46062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13647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307648"/>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668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40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77784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62991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541495"/>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Microsoft – Commercial in confidence</a:t>
            </a:r>
          </a:p>
        </p:txBody>
      </p:sp>
    </p:spTree>
    <p:extLst>
      <p:ext uri="{BB962C8B-B14F-4D97-AF65-F5344CB8AC3E}">
        <p14:creationId xmlns:p14="http://schemas.microsoft.com/office/powerpoint/2010/main" val="31964365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9F58-02ED-4CFB-ADFA-8D75A1DCBB2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CBE64FD-0B9B-4E62-A903-DE86F29EE5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5EAC55C-3C31-4B1F-94D5-4D67CD9729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B797941-3977-4C5D-8ABE-4CB049B5C843}"/>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6" name="Footer Placeholder 5">
            <a:extLst>
              <a:ext uri="{FF2B5EF4-FFF2-40B4-BE49-F238E27FC236}">
                <a16:creationId xmlns:a16="http://schemas.microsoft.com/office/drawing/2014/main" id="{93D97201-DB8E-49DB-B362-2961457C27C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F97DDA7-B388-45D2-9115-6DCAB24AE777}"/>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1802897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77784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62991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541495"/>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3910437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1/31/2023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14164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63955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192641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40057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07546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237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2786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2919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76226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88F-95A2-4868-984B-6FA8695B318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A3E63-430D-470C-978C-F520B46B8A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012B0B-A1E6-4C1D-812C-B2F41C2AA9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54EB056-A961-4B27-BED9-D9D7F733A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8C1EE0-E1FD-41E4-91B5-35C9D10002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D65F639-EC91-4D28-8F3D-7C2C013AC42F}"/>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8" name="Footer Placeholder 7">
            <a:extLst>
              <a:ext uri="{FF2B5EF4-FFF2-40B4-BE49-F238E27FC236}">
                <a16:creationId xmlns:a16="http://schemas.microsoft.com/office/drawing/2014/main" id="{AE841544-F4F5-4F95-BE2C-4594B25FCEF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CF02738-20FF-4C48-9C2F-131C78AB5B91}"/>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42636040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9264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855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6379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039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6014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1466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34590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24054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77553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9313508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1CBC-8F77-46F9-99BD-21FE789BC90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3851F54-E7F9-4C13-A191-3066B17AE82D}"/>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4" name="Footer Placeholder 3">
            <a:extLst>
              <a:ext uri="{FF2B5EF4-FFF2-40B4-BE49-F238E27FC236}">
                <a16:creationId xmlns:a16="http://schemas.microsoft.com/office/drawing/2014/main" id="{A5880D7D-E2F0-4384-8E0F-2875AA7C24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694F94B-9FFD-48F6-974A-3AF39C9A8922}"/>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983593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779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93696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866875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1947076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242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20791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503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25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9101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218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C7C64-37FF-494B-A003-0BA2639527D2}"/>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3" name="Footer Placeholder 2">
            <a:extLst>
              <a:ext uri="{FF2B5EF4-FFF2-40B4-BE49-F238E27FC236}">
                <a16:creationId xmlns:a16="http://schemas.microsoft.com/office/drawing/2014/main" id="{C817527E-530A-4A81-92F5-3DF33FAEC88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D53D96F-AFD9-4CF4-94AD-504AE8246EAA}"/>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3787566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708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45782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0765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34803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663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B9A5-873A-4FEE-91D4-52405CBC0A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3CF367-9433-44D5-88DC-C8110A1047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C5728-C376-41EC-92B7-8F13270F583D}"/>
              </a:ext>
            </a:extLst>
          </p:cNvPr>
          <p:cNvSpPr>
            <a:spLocks noGrp="1"/>
          </p:cNvSpPr>
          <p:nvPr>
            <p:ph type="dt" sz="half" idx="10"/>
          </p:nvPr>
        </p:nvSpPr>
        <p:spPr/>
        <p:txBody>
          <a:bodyPr/>
          <a:lstStyle/>
          <a:p>
            <a:fld id="{B5AAC19C-80CD-4354-A796-18EC048EFE7F}" type="datetimeFigureOut">
              <a:rPr lang="en-US" smtClean="0"/>
              <a:t>1/31/2023</a:t>
            </a:fld>
            <a:endParaRPr lang="en-US"/>
          </a:p>
        </p:txBody>
      </p:sp>
      <p:sp>
        <p:nvSpPr>
          <p:cNvPr id="5" name="Footer Placeholder 4">
            <a:extLst>
              <a:ext uri="{FF2B5EF4-FFF2-40B4-BE49-F238E27FC236}">
                <a16:creationId xmlns:a16="http://schemas.microsoft.com/office/drawing/2014/main" id="{61F292D2-6CDE-410D-908C-419C6E931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03296-59DB-41A3-8735-0A71BA0E9B25}"/>
              </a:ext>
            </a:extLst>
          </p:cNvPr>
          <p:cNvSpPr>
            <a:spLocks noGrp="1"/>
          </p:cNvSpPr>
          <p:nvPr>
            <p:ph type="sldNum" sz="quarter" idx="12"/>
          </p:nvPr>
        </p:nvSpPr>
        <p:spPr/>
        <p:txBody>
          <a:bodyPr/>
          <a:lstStyle/>
          <a:p>
            <a:fld id="{5A204572-9126-45C8-B661-DDD89BB12B15}" type="slidenum">
              <a:rPr lang="en-US" smtClean="0"/>
              <a:t>‹#›</a:t>
            </a:fld>
            <a:endParaRPr lang="en-US"/>
          </a:p>
        </p:txBody>
      </p:sp>
    </p:spTree>
    <p:extLst>
      <p:ext uri="{BB962C8B-B14F-4D97-AF65-F5344CB8AC3E}">
        <p14:creationId xmlns:p14="http://schemas.microsoft.com/office/powerpoint/2010/main" val="3546601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061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90201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4835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2447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E7CB-272C-4EC4-BCF5-EFF89C452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EBD0F39-331E-4147-9E21-371B03433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FA6779C-86FC-4D23-8855-24C29ADEA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6A60D-8FDC-4AB9-8A19-F1AE21338DB9}"/>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6" name="Footer Placeholder 5">
            <a:extLst>
              <a:ext uri="{FF2B5EF4-FFF2-40B4-BE49-F238E27FC236}">
                <a16:creationId xmlns:a16="http://schemas.microsoft.com/office/drawing/2014/main" id="{E01E37C2-0F3A-44BD-A0C7-1CA4A76E148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67E07DB-9C78-48C9-BA8B-6BA91607ABCA}"/>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9311630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75748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00782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18257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7379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57217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78910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1/31/2023</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43075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907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1934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650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FE09-7AFC-4651-A654-EEC37AA0F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BB64DA4-F23B-4C90-A052-794C19058C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FFBB262-C81A-4C77-BEDC-A9919BEB60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44D5FE-9792-4FE1-A1D2-EF1354EABD24}"/>
              </a:ext>
            </a:extLst>
          </p:cNvPr>
          <p:cNvSpPr>
            <a:spLocks noGrp="1"/>
          </p:cNvSpPr>
          <p:nvPr>
            <p:ph type="dt" sz="half" idx="10"/>
          </p:nvPr>
        </p:nvSpPr>
        <p:spPr/>
        <p:txBody>
          <a:bodyPr/>
          <a:lstStyle/>
          <a:p>
            <a:fld id="{3C34531B-DEAA-49DC-A117-762D2C1E3E5F}" type="datetimeFigureOut">
              <a:rPr lang="en-AU" smtClean="0"/>
              <a:t>31/01/2023</a:t>
            </a:fld>
            <a:endParaRPr lang="en-AU"/>
          </a:p>
        </p:txBody>
      </p:sp>
      <p:sp>
        <p:nvSpPr>
          <p:cNvPr id="6" name="Footer Placeholder 5">
            <a:extLst>
              <a:ext uri="{FF2B5EF4-FFF2-40B4-BE49-F238E27FC236}">
                <a16:creationId xmlns:a16="http://schemas.microsoft.com/office/drawing/2014/main" id="{885DF341-D882-4724-947D-8133E4B763B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BA2CE7E-F2F8-4A34-987D-DB697F0543EF}"/>
              </a:ext>
            </a:extLst>
          </p:cNvPr>
          <p:cNvSpPr>
            <a:spLocks noGrp="1"/>
          </p:cNvSpPr>
          <p:nvPr>
            <p:ph type="sldNum" sz="quarter" idx="12"/>
          </p:nvPr>
        </p:nvSpPr>
        <p:spPr/>
        <p:txBody>
          <a:bodyPr/>
          <a:lstStyle/>
          <a:p>
            <a:fld id="{85DDB36F-05D9-4D40-978D-0192EAE7BF16}" type="slidenum">
              <a:rPr lang="en-AU" smtClean="0"/>
              <a:t>‹#›</a:t>
            </a:fld>
            <a:endParaRPr lang="en-AU"/>
          </a:p>
        </p:txBody>
      </p:sp>
    </p:spTree>
    <p:extLst>
      <p:ext uri="{BB962C8B-B14F-4D97-AF65-F5344CB8AC3E}">
        <p14:creationId xmlns:p14="http://schemas.microsoft.com/office/powerpoint/2010/main" val="37427029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1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65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237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870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3729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560846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621394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6446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660751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958315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2.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image" Target="../media/image10.emf"/><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theme" Target="../theme/theme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image" Target="../media/image2.emf"/><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image" Target="../media/image1.png"/><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theme" Target="../theme/theme6.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8"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image" Target="../media/image10.emf"/><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theme" Target="../theme/theme8.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8" Type="http://schemas.openxmlformats.org/officeDocument/2006/relationships/slideLayout" Target="../slideLayouts/slideLayout191.xml"/><Relationship Id="rId3"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9" Type="http://schemas.openxmlformats.org/officeDocument/2006/relationships/theme" Target="../theme/theme9.xml"/><Relationship Id="rId21" Type="http://schemas.openxmlformats.org/officeDocument/2006/relationships/slideLayout" Target="../slideLayouts/slideLayout239.xml"/><Relationship Id="rId34" Type="http://schemas.openxmlformats.org/officeDocument/2006/relationships/slideLayout" Target="../slideLayouts/slideLayout252.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33" Type="http://schemas.openxmlformats.org/officeDocument/2006/relationships/slideLayout" Target="../slideLayouts/slideLayout251.xml"/><Relationship Id="rId38" Type="http://schemas.openxmlformats.org/officeDocument/2006/relationships/slideLayout" Target="../slideLayouts/slideLayout256.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slideLayout" Target="../slideLayouts/slideLayout247.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32" Type="http://schemas.openxmlformats.org/officeDocument/2006/relationships/slideLayout" Target="../slideLayouts/slideLayout250.xml"/><Relationship Id="rId37" Type="http://schemas.openxmlformats.org/officeDocument/2006/relationships/slideLayout" Target="../slideLayouts/slideLayout255.xml"/><Relationship Id="rId40" Type="http://schemas.openxmlformats.org/officeDocument/2006/relationships/image" Target="../media/image10.emf"/><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36" Type="http://schemas.openxmlformats.org/officeDocument/2006/relationships/slideLayout" Target="../slideLayouts/slideLayout254.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31" Type="http://schemas.openxmlformats.org/officeDocument/2006/relationships/slideLayout" Target="../slideLayouts/slideLayout249.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slideLayout" Target="../slideLayouts/slideLayout248.xml"/><Relationship Id="rId35" Type="http://schemas.openxmlformats.org/officeDocument/2006/relationships/slideLayout" Target="../slideLayouts/slideLayout253.xml"/><Relationship Id="rId8" Type="http://schemas.openxmlformats.org/officeDocument/2006/relationships/slideLayout" Target="../slideLayouts/slideLayout226.xml"/><Relationship Id="rId3"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6878D6-A757-4967-8BA8-0D00FDBFCB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8B02E1C-9AFF-4FE0-9FCB-7B4ED0AA75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F4AC53-8EA7-40D1-BA28-8CE8D5B05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34531B-DEAA-49DC-A117-762D2C1E3E5F}" type="datetimeFigureOut">
              <a:rPr lang="en-AU" smtClean="0"/>
              <a:t>31/01/2023</a:t>
            </a:fld>
            <a:endParaRPr lang="en-AU"/>
          </a:p>
        </p:txBody>
      </p:sp>
      <p:sp>
        <p:nvSpPr>
          <p:cNvPr id="5" name="Footer Placeholder 4">
            <a:extLst>
              <a:ext uri="{FF2B5EF4-FFF2-40B4-BE49-F238E27FC236}">
                <a16:creationId xmlns:a16="http://schemas.microsoft.com/office/drawing/2014/main" id="{58C6F0BA-91E1-4F19-BE1D-5237B98A42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B99472-AFF8-442F-9E21-FC311BB075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DB36F-05D9-4D40-978D-0192EAE7BF16}" type="slidenum">
              <a:rPr lang="en-AU" smtClean="0"/>
              <a:t>‹#›</a:t>
            </a:fld>
            <a:endParaRPr lang="en-AU"/>
          </a:p>
        </p:txBody>
      </p:sp>
    </p:spTree>
    <p:extLst>
      <p:ext uri="{BB962C8B-B14F-4D97-AF65-F5344CB8AC3E}">
        <p14:creationId xmlns:p14="http://schemas.microsoft.com/office/powerpoint/2010/main" val="2941546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6766352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6599312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1/31/2023</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243773013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495771A2-A947-4D47-90FE-F5EE53B086C6}"/>
              </a:ext>
            </a:extLst>
          </p:cNvPr>
          <p:cNvGrpSpPr/>
          <p:nvPr userDrawn="1"/>
        </p:nvGrpSpPr>
        <p:grpSpPr>
          <a:xfrm rot="5400000">
            <a:off x="11982175" y="305820"/>
            <a:ext cx="1578999" cy="967361"/>
            <a:chOff x="3180253" y="3669219"/>
            <a:chExt cx="1578999" cy="967361"/>
          </a:xfrm>
        </p:grpSpPr>
        <p:sp>
          <p:nvSpPr>
            <p:cNvPr id="8" name="Rectangle 7">
              <a:extLst>
                <a:ext uri="{FF2B5EF4-FFF2-40B4-BE49-F238E27FC236}">
                  <a16:creationId xmlns:a16="http://schemas.microsoft.com/office/drawing/2014/main" id="{1068CBC6-7E2D-4DB6-BE04-D847B3891E3B}"/>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069"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7E10A53-C1EB-4081-A6EF-CF4DB5E89170}"/>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069"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D38390E-5E65-417C-BA64-6768DC57970F}"/>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069"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0FED60C-FD50-4A56-9BEA-251EC1F14361}"/>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069"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3D474FC-2C15-45F0-8485-A969D5DDD021}"/>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069"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810B5E9-D6D9-4AF1-A2BC-55765990D56E}"/>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069"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0703E5C-EA56-4097-ADBF-57B2FF0365E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069"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0673914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9" r:id="rId2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58668399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 id="214748382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82555679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50" r:id="rId27"/>
    <p:sldLayoutId id="2147483851" r:id="rId28"/>
    <p:sldLayoutId id="2147483852"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11539049"/>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 id="2147483879" r:id="rId26"/>
    <p:sldLayoutId id="2147483880" r:id="rId27"/>
    <p:sldLayoutId id="2147483881" r:id="rId28"/>
    <p:sldLayoutId id="2147483882" r:id="rId29"/>
    <p:sldLayoutId id="2147483883" r:id="rId30"/>
    <p:sldLayoutId id="2147483884" r:id="rId31"/>
    <p:sldLayoutId id="2147483885" r:id="rId32"/>
    <p:sldLayoutId id="2147483886" r:id="rId33"/>
    <p:sldLayoutId id="2147483887" r:id="rId34"/>
    <p:sldLayoutId id="214748388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34661342"/>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5" r:id="rId35"/>
    <p:sldLayoutId id="2147483926" r:id="rId36"/>
    <p:sldLayoutId id="2147483927" r:id="rId37"/>
    <p:sldLayoutId id="2147483928"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4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232.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232.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23.xml"/></Relationships>
</file>

<file path=ppt/slides/_rels/slide13.xml.rels><?xml version="1.0" encoding="UTF-8" standalone="yes"?>
<Relationships xmlns="http://schemas.openxmlformats.org/package/2006/relationships"><Relationship Id="rId8" Type="http://schemas.openxmlformats.org/officeDocument/2006/relationships/hyperlink" Target="https://krew.sigs.k8s.io/plugins/" TargetMode="External"/><Relationship Id="rId3" Type="http://schemas.openxmlformats.org/officeDocument/2006/relationships/hyperlink" Target="https://kubernetes.io/docs/reference/kubectl/cheatsheet/" TargetMode="External"/><Relationship Id="rId7"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53.xml"/><Relationship Id="rId6" Type="http://schemas.openxmlformats.org/officeDocument/2006/relationships/image" Target="../media/image66.png"/><Relationship Id="rId5" Type="http://schemas.openxmlformats.org/officeDocument/2006/relationships/hyperlink" Target="https://kubernetes.io/docs/reference/kubectl/" TargetMode="External"/><Relationship Id="rId4" Type="http://schemas.openxmlformats.org/officeDocument/2006/relationships/hyperlink" Target="https://kubernetes.io/docs/reference/kubectl/kubectl/" TargetMode="External"/><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uhammedKalkan/OpenLens" TargetMode="External"/><Relationship Id="rId2" Type="http://schemas.openxmlformats.org/officeDocument/2006/relationships/notesSlide" Target="../notesSlides/notesSlide13.xml"/><Relationship Id="rId1" Type="http://schemas.openxmlformats.org/officeDocument/2006/relationships/slideLayout" Target="../slideLayouts/slideLayout233.xml"/><Relationship Id="rId6" Type="http://schemas.openxmlformats.org/officeDocument/2006/relationships/image" Target="../media/image70.png"/><Relationship Id="rId5" Type="http://schemas.openxmlformats.org/officeDocument/2006/relationships/hyperlink" Target="https://k9scli.io/" TargetMode="External"/><Relationship Id="rId4" Type="http://schemas.openxmlformats.org/officeDocument/2006/relationships/image" Target="../media/image69.jpeg"/></Relationships>
</file>

<file path=ppt/slides/_rels/slide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3.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53.xml"/><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hyperlink" Target="https://kubernetes.io/" TargetMode="External"/><Relationship Id="rId7" Type="http://schemas.openxmlformats.org/officeDocument/2006/relationships/hyperlink" Target="https://charts.bitnami.com/bitnami" TargetMode="External"/><Relationship Id="rId2" Type="http://schemas.openxmlformats.org/officeDocument/2006/relationships/image" Target="../media/image75.png"/><Relationship Id="rId1" Type="http://schemas.openxmlformats.org/officeDocument/2006/relationships/slideLayout" Target="../slideLayouts/slideLayout25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hyperlink" Target="https://microk8s.io/" TargetMode="External"/><Relationship Id="rId13"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hyperlink" Target="https://kind.sigs.k8s.io/" TargetMode="External"/><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53.xml"/><Relationship Id="rId6" Type="http://schemas.openxmlformats.org/officeDocument/2006/relationships/hyperlink" Target="https://k3s.io/" TargetMode="External"/><Relationship Id="rId11" Type="http://schemas.openxmlformats.org/officeDocument/2006/relationships/image" Target="../media/image81.png"/><Relationship Id="rId5" Type="http://schemas.openxmlformats.org/officeDocument/2006/relationships/hyperlink" Target="https://minikube.sigs.k8s.io/docs/start/" TargetMode="External"/><Relationship Id="rId10" Type="http://schemas.openxmlformats.org/officeDocument/2006/relationships/hyperlink" Target="https://thechief.io/c/editorial/k3d-vs-k3s-vs-kind-vs-microk8s-vs-minikube/" TargetMode="External"/><Relationship Id="rId4" Type="http://schemas.openxmlformats.org/officeDocument/2006/relationships/hyperlink" Target="https://github.com/kelseyhightower/kubernetes-the-hard-way" TargetMode="External"/><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hyperlink" Target="https://searchitoperations.techtarget.com/definition/Google-Kubernetes" TargetMode="External"/><Relationship Id="rId2" Type="http://schemas.openxmlformats.org/officeDocument/2006/relationships/notesSlide" Target="../notesSlides/notesSlide16.xml"/><Relationship Id="rId1" Type="http://schemas.openxmlformats.org/officeDocument/2006/relationships/slideLayout" Target="../slideLayouts/slideLayout253.xml"/><Relationship Id="rId5" Type="http://schemas.openxmlformats.org/officeDocument/2006/relationships/image" Target="../media/image84.png"/><Relationship Id="rId4" Type="http://schemas.openxmlformats.org/officeDocument/2006/relationships/hyperlink" Target="https://searchitoperations.techtarget.com/definition/container-containerization-or-container-based-virtualiz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devops/learn/what-is-continuous-delivery" TargetMode="External"/><Relationship Id="rId2" Type="http://schemas.openxmlformats.org/officeDocument/2006/relationships/image" Target="../media/image85.jpeg"/><Relationship Id="rId1" Type="http://schemas.openxmlformats.org/officeDocument/2006/relationships/slideLayout" Target="../slideLayouts/slideLayout253.xml"/><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youtube.com/watch?v=tomUWcQ0P3k" TargetMode="External"/><Relationship Id="rId1" Type="http://schemas.openxmlformats.org/officeDocument/2006/relationships/slideLayout" Target="../slideLayouts/slideLayout253.xml"/><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53.xml"/><Relationship Id="rId4" Type="http://schemas.openxmlformats.org/officeDocument/2006/relationships/hyperlink" Target="https://registry.terraform.io/browse/provider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53.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53.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53.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53.xml"/><Relationship Id="rId5" Type="http://schemas.openxmlformats.org/officeDocument/2006/relationships/image" Target="../media/image97.jpe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53.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7.xml"/><Relationship Id="rId1" Type="http://schemas.openxmlformats.org/officeDocument/2006/relationships/tags" Target="../tags/tag1.xml"/><Relationship Id="rId4" Type="http://schemas.openxmlformats.org/officeDocument/2006/relationships/image" Target="../media/image52.jpeg"/></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X48VuDVv0do" TargetMode="External"/><Relationship Id="rId3" Type="http://schemas.openxmlformats.org/officeDocument/2006/relationships/hyperlink" Target="https://www.youtube.com/watch?v=BE77h7dmoQU" TargetMode="External"/><Relationship Id="rId7" Type="http://schemas.openxmlformats.org/officeDocument/2006/relationships/hyperlink" Target="https://www.youtube.com/watch?v=s_o8dwzRlu4"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hyperlink" Target="https://www.youtube.com/playlist?list=PLLasX02E8BPCrIhFrc_ZiINhbRkYMKdPT" TargetMode="External"/><Relationship Id="rId11" Type="http://schemas.openxmlformats.org/officeDocument/2006/relationships/hyperlink" Target="https://www.youtube.com/watch?v=7xngnjfIlK4" TargetMode="External"/><Relationship Id="rId5" Type="http://schemas.openxmlformats.org/officeDocument/2006/relationships/hyperlink" Target="https://azure.microsoft.com/mediahandler/files/resourcefiles/kubernetes-learning-path/Kubernetes%20Learning%20Path_Version%202.0.pdf" TargetMode="External"/><Relationship Id="rId10" Type="http://schemas.openxmlformats.org/officeDocument/2006/relationships/hyperlink" Target="https://www.youtube.com/watch?v=dNJg3GrWDLg&amp;list=PLOeEp3fYj7rojjhsYYgtM_iOOaPnigrmT" TargetMode="External"/><Relationship Id="rId4" Type="http://schemas.openxmlformats.org/officeDocument/2006/relationships/hyperlink" Target="https://www.youtube.com/watch?v=318elIq37PE" TargetMode="External"/><Relationship Id="rId9" Type="http://schemas.openxmlformats.org/officeDocument/2006/relationships/hyperlink" Target="https://www.youtube.com/@vshadow_ma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221.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221.xml"/><Relationship Id="rId5" Type="http://schemas.openxmlformats.org/officeDocument/2006/relationships/image" Target="../media/image56.jpe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21.xml"/><Relationship Id="rId6" Type="http://schemas.openxmlformats.org/officeDocument/2006/relationships/hyperlink" Target="https://docs.docker.com/develop/develop-images/dockerfile_best-practices/" TargetMode="External"/><Relationship Id="rId5" Type="http://schemas.openxmlformats.org/officeDocument/2006/relationships/hyperlink" Target="https://docs.docker.com/develop/develop-images/baseimages/" TargetMode="External"/><Relationship Id="rId4" Type="http://schemas.openxmlformats.org/officeDocument/2006/relationships/image" Target="../media/image5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228.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32.xml"/><Relationship Id="rId4" Type="http://schemas.openxmlformats.org/officeDocument/2006/relationships/image" Target="../media/image6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3" descr="Kubernetes &amp; Docker 101. Containerized Application Orchestrator… | by Kiran  Biliyawala | Dev Genius">
            <a:extLst>
              <a:ext uri="{FF2B5EF4-FFF2-40B4-BE49-F238E27FC236}">
                <a16:creationId xmlns:a16="http://schemas.microsoft.com/office/drawing/2014/main" id="{5D4FEC37-CEA5-5DD2-4DB4-0812EAF7F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4407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143290" y="83230"/>
            <a:ext cx="7795364" cy="1049380"/>
          </a:xfrm>
        </p:spPr>
        <p:txBody>
          <a:bodyPr/>
          <a:lstStyle/>
          <a:p>
            <a:r>
              <a:rPr lang="en-US" sz="4400" dirty="0">
                <a:solidFill>
                  <a:schemeClr val="bg1">
                    <a:lumMod val="95000"/>
                  </a:schemeClr>
                </a:solidFill>
              </a:rPr>
              <a:t>Intro to AKS &amp; Kubernetes</a:t>
            </a:r>
          </a:p>
        </p:txBody>
      </p:sp>
      <p:grpSp>
        <p:nvGrpSpPr>
          <p:cNvPr id="19" name="Group 18">
            <a:extLst>
              <a:ext uri="{FF2B5EF4-FFF2-40B4-BE49-F238E27FC236}">
                <a16:creationId xmlns:a16="http://schemas.microsoft.com/office/drawing/2014/main" id="{FA6DDC8C-71D2-48CE-B194-2AB29395D154}"/>
              </a:ext>
            </a:extLst>
          </p:cNvPr>
          <p:cNvGrpSpPr/>
          <p:nvPr/>
        </p:nvGrpSpPr>
        <p:grpSpPr>
          <a:xfrm>
            <a:off x="10453254" y="-108037"/>
            <a:ext cx="1738746" cy="1812146"/>
            <a:chOff x="5947389" y="1090465"/>
            <a:chExt cx="4516048" cy="4516037"/>
          </a:xfrm>
        </p:grpSpPr>
        <p:pic>
          <p:nvPicPr>
            <p:cNvPr id="6" name="Graphic 5">
              <a:extLst>
                <a:ext uri="{FF2B5EF4-FFF2-40B4-BE49-F238E27FC236}">
                  <a16:creationId xmlns:a16="http://schemas.microsoft.com/office/drawing/2014/main" id="{5F6B1F22-BC00-44B4-A58B-F243D0B2B4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7389" y="1090465"/>
              <a:ext cx="4516048" cy="4516037"/>
            </a:xfrm>
            <a:prstGeom prst="rect">
              <a:avLst/>
            </a:prstGeom>
          </p:spPr>
        </p:pic>
        <p:pic>
          <p:nvPicPr>
            <p:cNvPr id="2" name="Picture 2" descr="Microsoft – Logos Download">
              <a:extLst>
                <a:ext uri="{FF2B5EF4-FFF2-40B4-BE49-F238E27FC236}">
                  <a16:creationId xmlns:a16="http://schemas.microsoft.com/office/drawing/2014/main" id="{CB4BAB5D-A45C-4F9E-8A5A-F68A8D7B92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1083" y="1698171"/>
              <a:ext cx="517433" cy="5174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icrosoft – Logos Download">
              <a:extLst>
                <a:ext uri="{FF2B5EF4-FFF2-40B4-BE49-F238E27FC236}">
                  <a16:creationId xmlns:a16="http://schemas.microsoft.com/office/drawing/2014/main" id="{B616C6C7-F4EF-4C37-BAE2-F0CD07718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6364" y="3089766"/>
              <a:ext cx="517433" cy="5174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B639F0-C693-49AC-8F17-FD22DE889DB6}"/>
                </a:ext>
              </a:extLst>
            </p:cNvPr>
            <p:cNvPicPr>
              <a:picLocks noChangeAspect="1"/>
            </p:cNvPicPr>
            <p:nvPr/>
          </p:nvPicPr>
          <p:blipFill>
            <a:blip r:embed="rId7"/>
            <a:stretch>
              <a:fillRect/>
            </a:stretch>
          </p:blipFill>
          <p:spPr>
            <a:xfrm>
              <a:off x="7481650" y="1635906"/>
              <a:ext cx="529619" cy="641962"/>
            </a:xfrm>
            <a:prstGeom prst="rect">
              <a:avLst/>
            </a:prstGeom>
          </p:spPr>
        </p:pic>
        <p:pic>
          <p:nvPicPr>
            <p:cNvPr id="12" name="Picture 11">
              <a:extLst>
                <a:ext uri="{FF2B5EF4-FFF2-40B4-BE49-F238E27FC236}">
                  <a16:creationId xmlns:a16="http://schemas.microsoft.com/office/drawing/2014/main" id="{FF4A84FB-5C83-4F68-89B4-ADA77818AA25}"/>
                </a:ext>
              </a:extLst>
            </p:cNvPr>
            <p:cNvPicPr>
              <a:picLocks noChangeAspect="1"/>
            </p:cNvPicPr>
            <p:nvPr/>
          </p:nvPicPr>
          <p:blipFill>
            <a:blip r:embed="rId7"/>
            <a:stretch>
              <a:fillRect/>
            </a:stretch>
          </p:blipFill>
          <p:spPr>
            <a:xfrm>
              <a:off x="8275749" y="3004305"/>
              <a:ext cx="529619" cy="641962"/>
            </a:xfrm>
            <a:prstGeom prst="rect">
              <a:avLst/>
            </a:prstGeom>
          </p:spPr>
        </p:pic>
        <p:pic>
          <p:nvPicPr>
            <p:cNvPr id="14" name="Picture 13">
              <a:extLst>
                <a:ext uri="{FF2B5EF4-FFF2-40B4-BE49-F238E27FC236}">
                  <a16:creationId xmlns:a16="http://schemas.microsoft.com/office/drawing/2014/main" id="{E6104A2A-12C9-4B79-96DB-2332779F2897}"/>
                </a:ext>
              </a:extLst>
            </p:cNvPr>
            <p:cNvPicPr>
              <a:picLocks noChangeAspect="1"/>
            </p:cNvPicPr>
            <p:nvPr/>
          </p:nvPicPr>
          <p:blipFill>
            <a:blip r:embed="rId7"/>
            <a:stretch>
              <a:fillRect/>
            </a:stretch>
          </p:blipFill>
          <p:spPr>
            <a:xfrm>
              <a:off x="6739746" y="3039417"/>
              <a:ext cx="529619" cy="641962"/>
            </a:xfrm>
            <a:prstGeom prst="rect">
              <a:avLst/>
            </a:prstGeom>
          </p:spPr>
        </p:pic>
        <p:pic>
          <p:nvPicPr>
            <p:cNvPr id="16" name="Picture 15">
              <a:extLst>
                <a:ext uri="{FF2B5EF4-FFF2-40B4-BE49-F238E27FC236}">
                  <a16:creationId xmlns:a16="http://schemas.microsoft.com/office/drawing/2014/main" id="{F9D7D805-85FA-4112-8D9D-6B6B3A6FEE5D}"/>
                </a:ext>
              </a:extLst>
            </p:cNvPr>
            <p:cNvPicPr>
              <a:picLocks noChangeAspect="1"/>
            </p:cNvPicPr>
            <p:nvPr/>
          </p:nvPicPr>
          <p:blipFill>
            <a:blip r:embed="rId7"/>
            <a:stretch>
              <a:fillRect/>
            </a:stretch>
          </p:blipFill>
          <p:spPr>
            <a:xfrm>
              <a:off x="9008705" y="4340220"/>
              <a:ext cx="529619" cy="641962"/>
            </a:xfrm>
            <a:prstGeom prst="rect">
              <a:avLst/>
            </a:prstGeom>
          </p:spPr>
        </p:pic>
        <p:pic>
          <p:nvPicPr>
            <p:cNvPr id="18" name="Picture 17" descr="Microsoft – Logos Download">
              <a:extLst>
                <a:ext uri="{FF2B5EF4-FFF2-40B4-BE49-F238E27FC236}">
                  <a16:creationId xmlns:a16="http://schemas.microsoft.com/office/drawing/2014/main" id="{E7E409F1-6248-4B7B-8560-AAD06C747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2618" y="4442655"/>
              <a:ext cx="517433" cy="51743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 Placeholder 6">
            <a:extLst>
              <a:ext uri="{FF2B5EF4-FFF2-40B4-BE49-F238E27FC236}">
                <a16:creationId xmlns:a16="http://schemas.microsoft.com/office/drawing/2014/main" id="{F742F398-122C-4482-ADDD-ABDD1F3F8174}"/>
              </a:ext>
            </a:extLst>
          </p:cNvPr>
          <p:cNvSpPr txBox="1">
            <a:spLocks/>
          </p:cNvSpPr>
          <p:nvPr/>
        </p:nvSpPr>
        <p:spPr>
          <a:xfrm>
            <a:off x="9667735" y="6198330"/>
            <a:ext cx="3237774" cy="659670"/>
          </a:xfrm>
          <a:prstGeom prst="rect">
            <a:avLst/>
          </a:prstGeom>
          <a:noFill/>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b="1" dirty="0">
                <a:solidFill>
                  <a:schemeClr val="bg2"/>
                </a:solidFill>
              </a:rPr>
              <a:t>Alaa Barqawi</a:t>
            </a:r>
          </a:p>
          <a:p>
            <a:r>
              <a:rPr lang="en-US" dirty="0">
                <a:solidFill>
                  <a:schemeClr val="bg2"/>
                </a:solidFill>
              </a:rPr>
              <a:t>AKS Support Microsoft</a:t>
            </a:r>
          </a:p>
          <a:p>
            <a:endParaRPr lang="en-US" dirty="0"/>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0 Funny emoticons ideas | funny emoticons, emoticon, funny">
            <a:extLst>
              <a:ext uri="{FF2B5EF4-FFF2-40B4-BE49-F238E27FC236}">
                <a16:creationId xmlns:a16="http://schemas.microsoft.com/office/drawing/2014/main" id="{A65FDAE9-0D23-456D-800A-BB6B034DA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63" y="1343450"/>
            <a:ext cx="919916" cy="9199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40A6C31-E460-40D5-047B-6CC147F4D509}"/>
              </a:ext>
            </a:extLst>
          </p:cNvPr>
          <p:cNvPicPr>
            <a:picLocks noChangeAspect="1"/>
          </p:cNvPicPr>
          <p:nvPr/>
        </p:nvPicPr>
        <p:blipFill>
          <a:blip r:embed="rId4"/>
          <a:stretch>
            <a:fillRect/>
          </a:stretch>
        </p:blipFill>
        <p:spPr>
          <a:xfrm>
            <a:off x="3438154" y="170995"/>
            <a:ext cx="5315692" cy="6516009"/>
          </a:xfrm>
          <a:prstGeom prst="rect">
            <a:avLst/>
          </a:prstGeom>
        </p:spPr>
      </p:pic>
    </p:spTree>
    <p:extLst>
      <p:ext uri="{BB962C8B-B14F-4D97-AF65-F5344CB8AC3E}">
        <p14:creationId xmlns:p14="http://schemas.microsoft.com/office/powerpoint/2010/main" val="8893778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what is kubernetes">
            <a:extLst>
              <a:ext uri="{FF2B5EF4-FFF2-40B4-BE49-F238E27FC236}">
                <a16:creationId xmlns:a16="http://schemas.microsoft.com/office/drawing/2014/main" id="{D9A04CAB-FD1C-4521-A405-6FB62FD39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035" y="2152490"/>
            <a:ext cx="7251221" cy="45965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249D9F6-A761-421F-8DF0-ED875FC2FDE2}"/>
              </a:ext>
            </a:extLst>
          </p:cNvPr>
          <p:cNvSpPr txBox="1"/>
          <p:nvPr/>
        </p:nvSpPr>
        <p:spPr>
          <a:xfrm>
            <a:off x="779672" y="783142"/>
            <a:ext cx="10935511" cy="1600438"/>
          </a:xfrm>
          <a:prstGeom prst="rect">
            <a:avLst/>
          </a:prstGeom>
          <a:noFill/>
        </p:spPr>
        <p:txBody>
          <a:bodyPr wrap="square">
            <a:spAutoFit/>
          </a:bodyPr>
          <a:lstStyle/>
          <a:p>
            <a:pPr algn="l" fontAlgn="base"/>
            <a:r>
              <a:rPr lang="en-US" sz="1400" b="0" i="0" dirty="0">
                <a:solidFill>
                  <a:srgbClr val="202051"/>
                </a:solidFill>
                <a:effectLst/>
                <a:latin typeface="Space Grotesk"/>
              </a:rPr>
              <a:t>Kubernetes (commonly stylized as K8s) is an open-source container-orchestration system for automating deployment, scaling and management of containerized applications. It was originally designed by </a:t>
            </a:r>
            <a:r>
              <a:rPr lang="en-US" sz="1400" b="1" i="0" dirty="0">
                <a:solidFill>
                  <a:srgbClr val="202051"/>
                </a:solidFill>
                <a:effectLst/>
                <a:latin typeface="Space Grotesk"/>
              </a:rPr>
              <a:t>Google</a:t>
            </a:r>
            <a:r>
              <a:rPr lang="en-US" sz="1400" b="0" i="0" dirty="0">
                <a:solidFill>
                  <a:srgbClr val="202051"/>
                </a:solidFill>
                <a:effectLst/>
                <a:latin typeface="Space Grotesk"/>
              </a:rPr>
              <a:t> and is now maintained by the Cloud Native Computing Foundation </a:t>
            </a:r>
            <a:r>
              <a:rPr lang="en-US" sz="1400" b="1" i="0" dirty="0">
                <a:solidFill>
                  <a:srgbClr val="202051"/>
                </a:solidFill>
                <a:effectLst/>
                <a:latin typeface="Space Grotesk"/>
              </a:rPr>
              <a:t>CNCF</a:t>
            </a:r>
            <a:r>
              <a:rPr lang="en-US" sz="1400" b="0" i="0" dirty="0">
                <a:solidFill>
                  <a:srgbClr val="202051"/>
                </a:solidFill>
                <a:effectLst/>
                <a:latin typeface="Space Grotesk"/>
              </a:rPr>
              <a:t>. It aims to provide a “platform for automating deployment, scaling, and operations of application </a:t>
            </a:r>
            <a:r>
              <a:rPr lang="en-US" sz="1400" b="1" i="0" dirty="0">
                <a:solidFill>
                  <a:srgbClr val="202051"/>
                </a:solidFill>
                <a:effectLst/>
                <a:latin typeface="Space Grotesk"/>
              </a:rPr>
              <a:t>containers</a:t>
            </a:r>
            <a:r>
              <a:rPr lang="en-US" sz="1400" b="0" i="0" dirty="0">
                <a:solidFill>
                  <a:srgbClr val="202051"/>
                </a:solidFill>
                <a:effectLst/>
                <a:latin typeface="Space Grotesk"/>
              </a:rPr>
              <a:t> across clusters of hosts.</a:t>
            </a:r>
          </a:p>
          <a:p>
            <a:pPr algn="l" fontAlgn="base"/>
            <a:endParaRPr lang="en-US" sz="1400" b="0" i="0" dirty="0">
              <a:solidFill>
                <a:srgbClr val="202051"/>
              </a:solidFill>
              <a:effectLst/>
              <a:latin typeface="Space Grotesk"/>
            </a:endParaRPr>
          </a:p>
          <a:p>
            <a:pPr algn="l" fontAlgn="base"/>
            <a:r>
              <a:rPr lang="en-US" sz="1400" b="0" i="0" dirty="0">
                <a:solidFill>
                  <a:srgbClr val="202051"/>
                </a:solidFill>
                <a:effectLst/>
                <a:latin typeface="Space Grotesk"/>
              </a:rPr>
              <a:t>Kubernetes, at its basic level, is a system for running and </a:t>
            </a:r>
            <a:r>
              <a:rPr lang="en-US" sz="1400" b="1" i="0" dirty="0">
                <a:solidFill>
                  <a:srgbClr val="202051"/>
                </a:solidFill>
                <a:effectLst/>
                <a:latin typeface="Space Grotesk"/>
              </a:rPr>
              <a:t>coordinating</a:t>
            </a:r>
            <a:r>
              <a:rPr lang="en-US" sz="1400" b="0" i="0" dirty="0">
                <a:solidFill>
                  <a:srgbClr val="202051"/>
                </a:solidFill>
                <a:effectLst/>
                <a:latin typeface="Space Grotesk"/>
              </a:rPr>
              <a:t> </a:t>
            </a:r>
            <a:r>
              <a:rPr lang="en-US" sz="1400" b="1" i="0" dirty="0">
                <a:solidFill>
                  <a:srgbClr val="202051"/>
                </a:solidFill>
                <a:effectLst/>
                <a:latin typeface="Space Grotesk"/>
              </a:rPr>
              <a:t>containerized</a:t>
            </a:r>
            <a:r>
              <a:rPr lang="en-US" sz="1400" b="0" i="0" dirty="0">
                <a:solidFill>
                  <a:srgbClr val="202051"/>
                </a:solidFill>
                <a:effectLst/>
                <a:latin typeface="Space Grotesk"/>
              </a:rPr>
              <a:t> applications across a cluster of machines. It is a platform designed to completely manage the life cycle of </a:t>
            </a:r>
            <a:r>
              <a:rPr lang="en-US" sz="1400" b="1" i="0" dirty="0">
                <a:solidFill>
                  <a:srgbClr val="202051"/>
                </a:solidFill>
                <a:effectLst/>
                <a:latin typeface="Space Grotesk"/>
              </a:rPr>
              <a:t>containerized</a:t>
            </a:r>
            <a:r>
              <a:rPr lang="en-US" sz="1400" b="0" i="0" dirty="0">
                <a:solidFill>
                  <a:srgbClr val="202051"/>
                </a:solidFill>
                <a:effectLst/>
                <a:latin typeface="Space Grotesk"/>
              </a:rPr>
              <a:t> applications and services using methods that provide </a:t>
            </a:r>
            <a:r>
              <a:rPr lang="en-US" sz="1400" b="1" i="0" dirty="0">
                <a:solidFill>
                  <a:srgbClr val="202051"/>
                </a:solidFill>
                <a:effectLst/>
                <a:latin typeface="Space Grotesk"/>
              </a:rPr>
              <a:t>predictability</a:t>
            </a:r>
            <a:r>
              <a:rPr lang="en-US" sz="1400" b="0" i="0" dirty="0">
                <a:solidFill>
                  <a:srgbClr val="202051"/>
                </a:solidFill>
                <a:effectLst/>
                <a:latin typeface="Space Grotesk"/>
              </a:rPr>
              <a:t>, </a:t>
            </a:r>
            <a:r>
              <a:rPr lang="en-US" sz="1400" b="1" i="0" dirty="0">
                <a:solidFill>
                  <a:srgbClr val="202051"/>
                </a:solidFill>
                <a:effectLst/>
                <a:latin typeface="Space Grotesk"/>
              </a:rPr>
              <a:t>scalability</a:t>
            </a:r>
            <a:r>
              <a:rPr lang="en-US" sz="1400" b="0" i="0" dirty="0">
                <a:solidFill>
                  <a:srgbClr val="202051"/>
                </a:solidFill>
                <a:effectLst/>
                <a:latin typeface="Space Grotesk"/>
              </a:rPr>
              <a:t>, and </a:t>
            </a:r>
            <a:r>
              <a:rPr lang="en-US" sz="1400" b="1" i="0" dirty="0">
                <a:solidFill>
                  <a:srgbClr val="202051"/>
                </a:solidFill>
                <a:effectLst/>
                <a:latin typeface="Space Grotesk"/>
              </a:rPr>
              <a:t>high availability.</a:t>
            </a:r>
          </a:p>
        </p:txBody>
      </p:sp>
      <p:sp>
        <p:nvSpPr>
          <p:cNvPr id="4" name="Title 1">
            <a:extLst>
              <a:ext uri="{FF2B5EF4-FFF2-40B4-BE49-F238E27FC236}">
                <a16:creationId xmlns:a16="http://schemas.microsoft.com/office/drawing/2014/main" id="{CDB9EA3C-0815-4BE8-967C-3E91228A115A}"/>
              </a:ext>
            </a:extLst>
          </p:cNvPr>
          <p:cNvSpPr>
            <a:spLocks noGrp="1"/>
          </p:cNvSpPr>
          <p:nvPr>
            <p:ph type="title"/>
          </p:nvPr>
        </p:nvSpPr>
        <p:spPr>
          <a:xfrm>
            <a:off x="239920" y="100149"/>
            <a:ext cx="9774937" cy="553998"/>
          </a:xfrm>
        </p:spPr>
        <p:txBody>
          <a:bodyPr/>
          <a:lstStyle/>
          <a:p>
            <a:pPr algn="l"/>
            <a:r>
              <a:rPr lang="en-US" dirty="0">
                <a:solidFill>
                  <a:srgbClr val="0070C0"/>
                </a:solidFill>
              </a:rPr>
              <a:t>Kubernetes</a:t>
            </a:r>
            <a:endParaRPr lang="en-US" i="1" dirty="0">
              <a:solidFill>
                <a:srgbClr val="00BCF2"/>
              </a:solidFill>
            </a:endParaRPr>
          </a:p>
        </p:txBody>
      </p:sp>
      <p:sp>
        <p:nvSpPr>
          <p:cNvPr id="5" name="Content Placeholder 3">
            <a:extLst>
              <a:ext uri="{FF2B5EF4-FFF2-40B4-BE49-F238E27FC236}">
                <a16:creationId xmlns:a16="http://schemas.microsoft.com/office/drawing/2014/main" id="{36CE5D75-706B-4793-B487-0EEB5E222A70}"/>
              </a:ext>
            </a:extLst>
          </p:cNvPr>
          <p:cNvSpPr txBox="1">
            <a:spLocks/>
          </p:cNvSpPr>
          <p:nvPr/>
        </p:nvSpPr>
        <p:spPr>
          <a:xfrm>
            <a:off x="229907" y="3671970"/>
            <a:ext cx="4507556" cy="1740408"/>
          </a:xfrm>
          <a:prstGeom prst="rect">
            <a:avLst/>
          </a:prstGeom>
        </p:spPr>
        <p:txBody>
          <a:bodyPr>
            <a:normAutofit fontScale="77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Master node (API Server)</a:t>
            </a:r>
          </a:p>
          <a:p>
            <a:pPr marL="0" indent="0">
              <a:buNone/>
            </a:pPr>
            <a:endParaRPr lang="en-US" b="1" dirty="0"/>
          </a:p>
          <a:p>
            <a:r>
              <a:rPr lang="en-US" b="1" dirty="0"/>
              <a:t>Worker Nodes</a:t>
            </a:r>
          </a:p>
          <a:p>
            <a:pPr marL="0" indent="0">
              <a:buFont typeface="Wingdings" panose="05000000000000000000" pitchFamily="2" charset="2"/>
              <a:buNone/>
            </a:pPr>
            <a:br>
              <a:rPr lang="en-US" dirty="0"/>
            </a:br>
            <a:endParaRPr lang="en-US" dirty="0"/>
          </a:p>
        </p:txBody>
      </p:sp>
    </p:spTree>
    <p:extLst>
      <p:ext uri="{BB962C8B-B14F-4D97-AF65-F5344CB8AC3E}">
        <p14:creationId xmlns:p14="http://schemas.microsoft.com/office/powerpoint/2010/main" val="79499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wrap="square" anchor="t">
            <a:normAutofit/>
          </a:bodyPr>
          <a:lstStyle/>
          <a:p>
            <a:r>
              <a:rPr lang="en-US" dirty="0"/>
              <a:t>Why K8s</a:t>
            </a:r>
          </a:p>
        </p:txBody>
      </p:sp>
      <p:pic>
        <p:nvPicPr>
          <p:cNvPr id="13318" name="Picture 6" descr="Image result for what is kubernetes">
            <a:extLst>
              <a:ext uri="{FF2B5EF4-FFF2-40B4-BE49-F238E27FC236}">
                <a16:creationId xmlns:a16="http://schemas.microsoft.com/office/drawing/2014/main" id="{9EEB5315-21B0-4331-B5AC-9B162B9E7E03}"/>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tretch>
            <a:fillRect/>
          </a:stretch>
        </p:blipFill>
        <p:spPr bwMode="auto">
          <a:xfrm>
            <a:off x="603169" y="1435100"/>
            <a:ext cx="5173824" cy="4833938"/>
          </a:xfrm>
          <a:prstGeom prst="rect">
            <a:avLst/>
          </a:prstGeom>
          <a:noFill/>
        </p:spPr>
      </p:pic>
      <p:sp>
        <p:nvSpPr>
          <p:cNvPr id="9" name="Content Placeholder 8">
            <a:extLst>
              <a:ext uri="{FF2B5EF4-FFF2-40B4-BE49-F238E27FC236}">
                <a16:creationId xmlns:a16="http://schemas.microsoft.com/office/drawing/2014/main" id="{9D6FAE11-B4BB-49EC-B38A-52671BE4322F}"/>
              </a:ext>
            </a:extLst>
          </p:cNvPr>
          <p:cNvSpPr>
            <a:spLocks noGrp="1"/>
          </p:cNvSpPr>
          <p:nvPr>
            <p:ph sz="quarter" idx="13"/>
          </p:nvPr>
        </p:nvSpPr>
        <p:spPr>
          <a:xfrm>
            <a:off x="6389687" y="1435100"/>
            <a:ext cx="5528685" cy="4833938"/>
          </a:xfrm>
        </p:spPr>
        <p:txBody>
          <a:bodyPr wrap="square">
            <a:normAutofit/>
          </a:bodyPr>
          <a:lstStyle/>
          <a:p>
            <a:pPr>
              <a:lnSpc>
                <a:spcPct val="90000"/>
              </a:lnSpc>
            </a:pPr>
            <a:r>
              <a:rPr lang="en-US" sz="1800" dirty="0"/>
              <a:t>Managing containers for production is challenging. As the container market continued to grow and many workloads transitioned to fully production-grade containers, it was clear cluster admins needed something beyond a container engine. Key capabilities were missing, such </a:t>
            </a:r>
            <a:r>
              <a:rPr lang="en-US" sz="1800" dirty="0" err="1"/>
              <a:t>as:Using</a:t>
            </a:r>
            <a:r>
              <a:rPr lang="en-US" sz="1800" dirty="0"/>
              <a:t> multiple containers with shared resources</a:t>
            </a:r>
          </a:p>
          <a:p>
            <a:pPr>
              <a:lnSpc>
                <a:spcPct val="90000"/>
              </a:lnSpc>
            </a:pPr>
            <a:r>
              <a:rPr lang="en-US" sz="1800" b="1" dirty="0"/>
              <a:t>Monitoring</a:t>
            </a:r>
            <a:r>
              <a:rPr lang="en-US" sz="1800" dirty="0"/>
              <a:t> running containers</a:t>
            </a:r>
          </a:p>
          <a:p>
            <a:pPr>
              <a:lnSpc>
                <a:spcPct val="90000"/>
              </a:lnSpc>
            </a:pPr>
            <a:r>
              <a:rPr lang="en-US" sz="1800" dirty="0"/>
              <a:t>Handling dead containers</a:t>
            </a:r>
          </a:p>
          <a:p>
            <a:pPr>
              <a:lnSpc>
                <a:spcPct val="90000"/>
              </a:lnSpc>
            </a:pPr>
            <a:r>
              <a:rPr lang="en-US" sz="1800" dirty="0"/>
              <a:t>Moving containers so utilization improves</a:t>
            </a:r>
          </a:p>
          <a:p>
            <a:pPr>
              <a:lnSpc>
                <a:spcPct val="90000"/>
              </a:lnSpc>
            </a:pPr>
            <a:r>
              <a:rPr lang="en-US" sz="1800" b="1" dirty="0"/>
              <a:t>Autoscaling</a:t>
            </a:r>
            <a:r>
              <a:rPr lang="en-US" sz="1800" dirty="0"/>
              <a:t> container instances to handle load</a:t>
            </a:r>
          </a:p>
          <a:p>
            <a:pPr>
              <a:lnSpc>
                <a:spcPct val="90000"/>
              </a:lnSpc>
            </a:pPr>
            <a:r>
              <a:rPr lang="en-US" sz="1800" dirty="0"/>
              <a:t>Making the container services easily accessible</a:t>
            </a:r>
          </a:p>
          <a:p>
            <a:pPr>
              <a:lnSpc>
                <a:spcPct val="90000"/>
              </a:lnSpc>
            </a:pPr>
            <a:r>
              <a:rPr lang="en-US" sz="1800" dirty="0"/>
              <a:t>Connecting containers to a variety of external data sources</a:t>
            </a:r>
          </a:p>
          <a:p>
            <a:pPr>
              <a:lnSpc>
                <a:spcPct val="90000"/>
              </a:lnSpc>
            </a:pPr>
            <a:r>
              <a:rPr lang="en-US" sz="1800" dirty="0"/>
              <a:t>HA and </a:t>
            </a:r>
            <a:r>
              <a:rPr lang="en-US" sz="1800" b="1" dirty="0"/>
              <a:t>DR</a:t>
            </a:r>
            <a:r>
              <a:rPr lang="en-US" sz="1800" dirty="0"/>
              <a:t> also Backup/Restore is easily managed</a:t>
            </a:r>
          </a:p>
          <a:p>
            <a:pPr>
              <a:lnSpc>
                <a:spcPct val="90000"/>
              </a:lnSpc>
            </a:pPr>
            <a:endParaRPr lang="en-US" sz="1800" dirty="0"/>
          </a:p>
        </p:txBody>
      </p:sp>
    </p:spTree>
    <p:extLst>
      <p:ext uri="{BB962C8B-B14F-4D97-AF65-F5344CB8AC3E}">
        <p14:creationId xmlns:p14="http://schemas.microsoft.com/office/powerpoint/2010/main" val="1610682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ow kubectl uses Kubernetes API">
            <a:extLst>
              <a:ext uri="{FF2B5EF4-FFF2-40B4-BE49-F238E27FC236}">
                <a16:creationId xmlns:a16="http://schemas.microsoft.com/office/drawing/2014/main" id="{207E8590-7BF1-437A-89BE-26B8DB9AE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579" y="388003"/>
            <a:ext cx="3961794" cy="20637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57AEA91-4EC3-448F-9117-63CAF5EC6490}"/>
              </a:ext>
            </a:extLst>
          </p:cNvPr>
          <p:cNvSpPr>
            <a:spLocks noGrp="1"/>
          </p:cNvSpPr>
          <p:nvPr>
            <p:ph type="title"/>
          </p:nvPr>
        </p:nvSpPr>
        <p:spPr>
          <a:xfrm>
            <a:off x="257338" y="134983"/>
            <a:ext cx="11018520" cy="553998"/>
          </a:xfrm>
        </p:spPr>
        <p:txBody>
          <a:bodyPr/>
          <a:lstStyle/>
          <a:p>
            <a:r>
              <a:rPr lang="en-US" dirty="0">
                <a:solidFill>
                  <a:srgbClr val="0070C0"/>
                </a:solidFill>
              </a:rPr>
              <a:t>&gt;</a:t>
            </a:r>
            <a:r>
              <a:rPr lang="en-US" dirty="0" err="1">
                <a:solidFill>
                  <a:srgbClr val="0070C0"/>
                </a:solidFill>
              </a:rPr>
              <a:t>kubectl</a:t>
            </a:r>
            <a:r>
              <a:rPr lang="en-US" dirty="0">
                <a:solidFill>
                  <a:srgbClr val="0070C0"/>
                </a:solidFill>
              </a:rPr>
              <a:t>  </a:t>
            </a:r>
            <a:endParaRPr lang="en-US" i="1" dirty="0">
              <a:solidFill>
                <a:srgbClr val="00BCF2"/>
              </a:solidFill>
            </a:endParaRPr>
          </a:p>
        </p:txBody>
      </p:sp>
      <p:sp>
        <p:nvSpPr>
          <p:cNvPr id="3" name="TextBox 2">
            <a:extLst>
              <a:ext uri="{FF2B5EF4-FFF2-40B4-BE49-F238E27FC236}">
                <a16:creationId xmlns:a16="http://schemas.microsoft.com/office/drawing/2014/main" id="{24022842-0D31-9278-9214-99D217035DF0}"/>
              </a:ext>
            </a:extLst>
          </p:cNvPr>
          <p:cNvSpPr txBox="1"/>
          <p:nvPr/>
        </p:nvSpPr>
        <p:spPr>
          <a:xfrm>
            <a:off x="371476" y="3831421"/>
            <a:ext cx="6748894" cy="369332"/>
          </a:xfrm>
          <a:prstGeom prst="rect">
            <a:avLst/>
          </a:prstGeom>
          <a:noFill/>
        </p:spPr>
        <p:txBody>
          <a:bodyPr wrap="square">
            <a:spAutoFit/>
          </a:bodyPr>
          <a:lstStyle/>
          <a:p>
            <a:r>
              <a:rPr lang="en-US" dirty="0">
                <a:hlinkClick r:id="rId3"/>
              </a:rPr>
              <a:t>https://kubernetes.io/docs/reference/kubectl/cheatsheet/</a:t>
            </a:r>
            <a:r>
              <a:rPr lang="en-US" dirty="0"/>
              <a:t> </a:t>
            </a:r>
          </a:p>
        </p:txBody>
      </p:sp>
      <p:sp>
        <p:nvSpPr>
          <p:cNvPr id="14" name="Rectangle 7">
            <a:extLst>
              <a:ext uri="{FF2B5EF4-FFF2-40B4-BE49-F238E27FC236}">
                <a16:creationId xmlns:a16="http://schemas.microsoft.com/office/drawing/2014/main" id="{ED8D2A4B-8A39-ECD5-2306-2993D3CF7AF2}"/>
              </a:ext>
            </a:extLst>
          </p:cNvPr>
          <p:cNvSpPr>
            <a:spLocks noChangeArrowheads="1"/>
          </p:cNvSpPr>
          <p:nvPr/>
        </p:nvSpPr>
        <p:spPr bwMode="auto">
          <a:xfrm>
            <a:off x="342900" y="2835739"/>
            <a:ext cx="101519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22222"/>
                </a:solidFill>
                <a:effectLst/>
                <a:latin typeface="Open Sans" panose="020B0606030504020204" pitchFamily="34" charset="0"/>
                <a:ea typeface="Calibri" panose="020F0502020204030204" pitchFamily="34" charset="0"/>
                <a:cs typeface="Open Sans" panose="020B0606030504020204" pitchFamily="34" charset="0"/>
              </a:rPr>
              <a:t>The Kubernetes command-line tool,</a:t>
            </a:r>
            <a:r>
              <a:rPr kumimoji="0" lang="en-US" altLang="en-US" sz="1400" b="0" i="0" u="none" strike="noStrike" cap="none" normalizeH="0" baseline="0" dirty="0">
                <a:ln>
                  <a:noFill/>
                </a:ln>
                <a:solidFill>
                  <a:srgbClr val="222222"/>
                </a:solidFill>
                <a:effectLst/>
                <a:latin typeface="Calibri" panose="020F0502020204030204" pitchFamily="34" charset="0"/>
                <a:ea typeface="Calibri" panose="020F0502020204030204" pitchFamily="34" charset="0"/>
                <a:cs typeface="Open Sans" panose="020B0606030504020204" pitchFamily="34" charset="0"/>
              </a:rPr>
              <a:t> </a:t>
            </a:r>
            <a:r>
              <a:rPr kumimoji="0" lang="en-US" altLang="en-US" sz="1400" b="0" i="0" u="sng" strike="noStrike" cap="none" normalizeH="0" baseline="0" dirty="0" err="1">
                <a:ln>
                  <a:noFill/>
                </a:ln>
                <a:solidFill>
                  <a:srgbClr val="3371E3"/>
                </a:solidFill>
                <a:effectLst/>
                <a:latin typeface="Open Sans" panose="020B0606030504020204" pitchFamily="34" charset="0"/>
                <a:ea typeface="Calibri" panose="020F0502020204030204" pitchFamily="34" charset="0"/>
                <a:cs typeface="Open Sans" panose="020B0606030504020204" pitchFamily="34" charset="0"/>
                <a:hlinkClick r:id="rId4"/>
              </a:rPr>
              <a:t>kubectl</a:t>
            </a:r>
            <a:r>
              <a:rPr kumimoji="0" lang="en-US" altLang="en-US" sz="1400" b="0" i="0" u="none" strike="noStrike" cap="none" normalizeH="0" baseline="0" dirty="0">
                <a:ln>
                  <a:noFill/>
                </a:ln>
                <a:solidFill>
                  <a:srgbClr val="222222"/>
                </a:solidFill>
                <a:effectLst/>
                <a:latin typeface="Open Sans" panose="020B0606030504020204" pitchFamily="34" charset="0"/>
                <a:ea typeface="Calibri" panose="020F0502020204030204" pitchFamily="34" charset="0"/>
                <a:cs typeface="Open Sans" panose="020B0606030504020204" pitchFamily="34" charset="0"/>
              </a:rPr>
              <a:t>, allows you to run commands against Kubernetes clusters.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22222"/>
                </a:solidFill>
                <a:effectLst/>
                <a:latin typeface="Open Sans" panose="020B0606030504020204" pitchFamily="34" charset="0"/>
                <a:ea typeface="Calibri" panose="020F0502020204030204" pitchFamily="34" charset="0"/>
                <a:cs typeface="Open Sans" panose="020B0606030504020204" pitchFamily="34" charset="0"/>
              </a:rPr>
              <a:t>You can use </a:t>
            </a:r>
            <a:r>
              <a:rPr kumimoji="0" lang="en-US" altLang="en-US" sz="1400" b="0" i="0" u="none" strike="noStrike" cap="none" normalizeH="0" baseline="0" dirty="0" err="1">
                <a:ln>
                  <a:noFill/>
                </a:ln>
                <a:solidFill>
                  <a:srgbClr val="222222"/>
                </a:solidFill>
                <a:effectLst/>
                <a:latin typeface="Open Sans" panose="020B0606030504020204" pitchFamily="34" charset="0"/>
                <a:ea typeface="Calibri" panose="020F0502020204030204" pitchFamily="34" charset="0"/>
                <a:cs typeface="Open Sans" panose="020B0606030504020204" pitchFamily="34" charset="0"/>
              </a:rPr>
              <a:t>kubectl</a:t>
            </a:r>
            <a:r>
              <a:rPr kumimoji="0" lang="en-US" altLang="en-US" sz="1400" b="0" i="0" u="none" strike="noStrike" cap="none" normalizeH="0" baseline="0" dirty="0">
                <a:ln>
                  <a:noFill/>
                </a:ln>
                <a:solidFill>
                  <a:srgbClr val="222222"/>
                </a:solidFill>
                <a:effectLst/>
                <a:latin typeface="Open Sans" panose="020B0606030504020204" pitchFamily="34" charset="0"/>
                <a:ea typeface="Calibri" panose="020F0502020204030204" pitchFamily="34" charset="0"/>
                <a:cs typeface="Open Sans" panose="020B0606030504020204" pitchFamily="34" charset="0"/>
              </a:rPr>
              <a:t> to deploy applications, inspect and manage cluster resources, and view logs.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22222"/>
                </a:solidFill>
                <a:effectLst/>
                <a:latin typeface="Open Sans" panose="020B0606030504020204" pitchFamily="34" charset="0"/>
                <a:ea typeface="Calibri" panose="020F0502020204030204" pitchFamily="34" charset="0"/>
                <a:cs typeface="Open Sans" panose="020B0606030504020204" pitchFamily="34" charset="0"/>
              </a:rPr>
              <a:t>For more information including a complete list of </a:t>
            </a:r>
            <a:r>
              <a:rPr kumimoji="0" lang="en-US" altLang="en-US" sz="1400" b="0" i="0" u="none" strike="noStrike" cap="none" normalizeH="0" baseline="0" dirty="0" err="1">
                <a:ln>
                  <a:noFill/>
                </a:ln>
                <a:solidFill>
                  <a:srgbClr val="222222"/>
                </a:solidFill>
                <a:effectLst/>
                <a:latin typeface="Open Sans" panose="020B0606030504020204" pitchFamily="34" charset="0"/>
                <a:ea typeface="Calibri" panose="020F0502020204030204" pitchFamily="34" charset="0"/>
                <a:cs typeface="Open Sans" panose="020B0606030504020204" pitchFamily="34" charset="0"/>
              </a:rPr>
              <a:t>kubectl</a:t>
            </a:r>
            <a:r>
              <a:rPr kumimoji="0" lang="en-US" altLang="en-US" sz="1400" b="0" i="0" u="none" strike="noStrike" cap="none" normalizeH="0" baseline="0" dirty="0">
                <a:ln>
                  <a:noFill/>
                </a:ln>
                <a:solidFill>
                  <a:srgbClr val="222222"/>
                </a:solidFill>
                <a:effectLst/>
                <a:latin typeface="Open Sans" panose="020B0606030504020204" pitchFamily="34" charset="0"/>
                <a:ea typeface="Calibri" panose="020F0502020204030204" pitchFamily="34" charset="0"/>
                <a:cs typeface="Open Sans" panose="020B0606030504020204" pitchFamily="34" charset="0"/>
              </a:rPr>
              <a:t> operations, see the</a:t>
            </a:r>
            <a:r>
              <a:rPr kumimoji="0" lang="en-US" altLang="en-US" sz="1400" b="0" i="0" u="none" strike="noStrike" cap="none" normalizeH="0" baseline="0" dirty="0">
                <a:ln>
                  <a:noFill/>
                </a:ln>
                <a:solidFill>
                  <a:srgbClr val="222222"/>
                </a:solidFill>
                <a:effectLst/>
                <a:latin typeface="Calibri" panose="020F0502020204030204" pitchFamily="34" charset="0"/>
                <a:ea typeface="Calibri" panose="020F0502020204030204" pitchFamily="34" charset="0"/>
                <a:cs typeface="Open Sans" panose="020B0606030504020204" pitchFamily="34" charset="0"/>
              </a:rPr>
              <a:t> </a:t>
            </a:r>
            <a:r>
              <a:rPr kumimoji="0" lang="en-US" altLang="en-US" sz="1050" b="0" i="0" u="none" strike="noStrike" cap="none" normalizeH="0" baseline="0" dirty="0" err="1">
                <a:ln>
                  <a:noFill/>
                </a:ln>
                <a:solidFill>
                  <a:srgbClr val="3371E3"/>
                </a:solidFill>
                <a:effectLst/>
                <a:latin typeface="Consolas" panose="020B0609020204030204" pitchFamily="49" charset="0"/>
                <a:ea typeface="Calibri" panose="020F0502020204030204" pitchFamily="34" charset="0"/>
                <a:cs typeface="Courier New" panose="02070309020205020404" pitchFamily="49" charset="0"/>
                <a:hlinkClick r:id="rId5"/>
              </a:rPr>
              <a:t>kubectl</a:t>
            </a:r>
            <a:r>
              <a:rPr kumimoji="0" lang="en-US" altLang="en-US" sz="1400" b="0" i="0" u="sng" strike="noStrike" cap="none" normalizeH="0" baseline="0" dirty="0">
                <a:ln>
                  <a:noFill/>
                </a:ln>
                <a:solidFill>
                  <a:srgbClr val="3371E3"/>
                </a:solidFill>
                <a:effectLst/>
                <a:latin typeface="Calibri" panose="020F0502020204030204" pitchFamily="34" charset="0"/>
                <a:ea typeface="Calibri" panose="020F0502020204030204" pitchFamily="34" charset="0"/>
                <a:cs typeface="Open Sans" panose="020B0606030504020204" pitchFamily="34" charset="0"/>
                <a:hlinkClick r:id="rId5"/>
              </a:rPr>
              <a:t> </a:t>
            </a:r>
            <a:r>
              <a:rPr kumimoji="0" lang="en-US" altLang="en-US" sz="1400" b="0" i="0" u="sng" strike="noStrike" cap="none" normalizeH="0" baseline="0" dirty="0">
                <a:ln>
                  <a:noFill/>
                </a:ln>
                <a:solidFill>
                  <a:srgbClr val="3371E3"/>
                </a:solidFill>
                <a:effectLst/>
                <a:latin typeface="Open Sans" panose="020B0606030504020204" pitchFamily="34" charset="0"/>
                <a:ea typeface="Calibri" panose="020F0502020204030204" pitchFamily="34" charset="0"/>
                <a:cs typeface="Open Sans" panose="020B0606030504020204" pitchFamily="34" charset="0"/>
                <a:hlinkClick r:id="rId5"/>
              </a:rPr>
              <a:t>reference documentation</a:t>
            </a:r>
            <a:r>
              <a:rPr kumimoji="0" lang="en-US" altLang="en-US" sz="1400" b="0" i="0" u="none" strike="noStrike" cap="none" normalizeH="0" baseline="0" dirty="0">
                <a:ln>
                  <a:noFill/>
                </a:ln>
                <a:solidFill>
                  <a:srgbClr val="222222"/>
                </a:solidFill>
                <a:effectLst/>
                <a:latin typeface="Open Sans" panose="020B0606030504020204" pitchFamily="34" charset="0"/>
                <a:ea typeface="Calibri" panose="020F0502020204030204" pitchFamily="34" charset="0"/>
                <a:cs typeface="Open Sans" panose="020B0606030504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4105" name="Picture 9" descr="What is kubectl? | dockerlabs">
            <a:extLst>
              <a:ext uri="{FF2B5EF4-FFF2-40B4-BE49-F238E27FC236}">
                <a16:creationId xmlns:a16="http://schemas.microsoft.com/office/drawing/2014/main" id="{4466A0AA-12DA-1E41-FCFF-E713462FC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900" y="270768"/>
            <a:ext cx="3958936" cy="2467365"/>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Kubernetes Kubectl | Syntax and Examples of Kubernetes Kubectl">
            <a:extLst>
              <a:ext uri="{FF2B5EF4-FFF2-40B4-BE49-F238E27FC236}">
                <a16:creationId xmlns:a16="http://schemas.microsoft.com/office/drawing/2014/main" id="{3AF0D7F5-4F1A-9747-AF96-1D4BB7FA0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535" y="4457700"/>
            <a:ext cx="6871500" cy="21844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3641893-145B-55F7-70F4-0B265EB1DE34}"/>
              </a:ext>
            </a:extLst>
          </p:cNvPr>
          <p:cNvSpPr txBox="1"/>
          <p:nvPr/>
        </p:nvSpPr>
        <p:spPr>
          <a:xfrm>
            <a:off x="8168121" y="5899208"/>
            <a:ext cx="4969451" cy="369332"/>
          </a:xfrm>
          <a:prstGeom prst="rect">
            <a:avLst/>
          </a:prstGeom>
          <a:noFill/>
        </p:spPr>
        <p:txBody>
          <a:bodyPr wrap="square">
            <a:spAutoFit/>
          </a:bodyPr>
          <a:lstStyle/>
          <a:p>
            <a:r>
              <a:rPr lang="en-US" dirty="0">
                <a:hlinkClick r:id="rId8"/>
              </a:rPr>
              <a:t>https://krew.sigs.k8s.io/plugins/</a:t>
            </a:r>
            <a:r>
              <a:rPr lang="en-US" dirty="0"/>
              <a:t> </a:t>
            </a:r>
          </a:p>
        </p:txBody>
      </p:sp>
      <p:pic>
        <p:nvPicPr>
          <p:cNvPr id="4115" name="Picture 19" descr="GitHub - kubernetes-sigs/krew: 📦 Find and install kubectl plugins">
            <a:extLst>
              <a:ext uri="{FF2B5EF4-FFF2-40B4-BE49-F238E27FC236}">
                <a16:creationId xmlns:a16="http://schemas.microsoft.com/office/drawing/2014/main" id="{8D96F292-3CC4-8F13-5433-A57A4381C4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3261" y="4708382"/>
            <a:ext cx="2110221" cy="1055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860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57AEA91-4EC3-448F-9117-63CAF5EC6490}"/>
              </a:ext>
            </a:extLst>
          </p:cNvPr>
          <p:cNvSpPr>
            <a:spLocks noGrp="1"/>
          </p:cNvSpPr>
          <p:nvPr>
            <p:ph type="title"/>
          </p:nvPr>
        </p:nvSpPr>
        <p:spPr>
          <a:xfrm>
            <a:off x="588263" y="457200"/>
            <a:ext cx="11018520" cy="983234"/>
          </a:xfrm>
        </p:spPr>
        <p:txBody>
          <a:bodyPr wrap="square" anchor="t">
            <a:normAutofit/>
          </a:bodyPr>
          <a:lstStyle/>
          <a:p>
            <a:r>
              <a:rPr lang="en-US"/>
              <a:t>&gt;k9s + lens  </a:t>
            </a:r>
            <a:endParaRPr lang="en-US" i="1"/>
          </a:p>
        </p:txBody>
      </p:sp>
      <p:sp>
        <p:nvSpPr>
          <p:cNvPr id="7175" name="Text Placeholder 2">
            <a:extLst>
              <a:ext uri="{FF2B5EF4-FFF2-40B4-BE49-F238E27FC236}">
                <a16:creationId xmlns:a16="http://schemas.microsoft.com/office/drawing/2014/main" id="{4571D6A7-E8B5-128A-9FEA-53DD65A45CCC}"/>
              </a:ext>
            </a:extLst>
          </p:cNvPr>
          <p:cNvSpPr>
            <a:spLocks noGrp="1"/>
          </p:cNvSpPr>
          <p:nvPr>
            <p:ph type="body" sz="quarter" idx="16"/>
          </p:nvPr>
        </p:nvSpPr>
        <p:spPr>
          <a:xfrm>
            <a:off x="584198" y="5689600"/>
            <a:ext cx="6138719" cy="615553"/>
          </a:xfrm>
        </p:spPr>
        <p:txBody>
          <a:bodyPr/>
          <a:lstStyle/>
          <a:p>
            <a:r>
              <a:rPr lang="en-US" dirty="0">
                <a:hlinkClick r:id="rId3"/>
              </a:rPr>
              <a:t>https://github.com/MuhammedKalkan/OpenLens</a:t>
            </a:r>
            <a:r>
              <a:rPr lang="en-US" dirty="0"/>
              <a:t> </a:t>
            </a:r>
          </a:p>
        </p:txBody>
      </p:sp>
      <p:pic>
        <p:nvPicPr>
          <p:cNvPr id="7170" name="Picture 2" descr="Complete Lens Course | The Best Kubernetes IDE for DevOps - YouTube">
            <a:extLst>
              <a:ext uri="{FF2B5EF4-FFF2-40B4-BE49-F238E27FC236}">
                <a16:creationId xmlns:a16="http://schemas.microsoft.com/office/drawing/2014/main" id="{DE44569F-1827-DD69-B0C0-A8D3C92DE7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2612" y="2260102"/>
            <a:ext cx="5367528" cy="300581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177" name="Text Placeholder 4">
            <a:extLst>
              <a:ext uri="{FF2B5EF4-FFF2-40B4-BE49-F238E27FC236}">
                <a16:creationId xmlns:a16="http://schemas.microsoft.com/office/drawing/2014/main" id="{FBCF0947-E8C8-C390-7AD8-C3B53D3C4FB6}"/>
              </a:ext>
            </a:extLst>
          </p:cNvPr>
          <p:cNvSpPr>
            <a:spLocks noGrp="1"/>
          </p:cNvSpPr>
          <p:nvPr>
            <p:ph type="body" sz="quarter" idx="18"/>
          </p:nvPr>
        </p:nvSpPr>
        <p:spPr>
          <a:xfrm>
            <a:off x="6241860" y="5689600"/>
            <a:ext cx="5367528" cy="307777"/>
          </a:xfrm>
        </p:spPr>
        <p:txBody>
          <a:bodyPr/>
          <a:lstStyle/>
          <a:p>
            <a:r>
              <a:rPr lang="en-US" dirty="0">
                <a:hlinkClick r:id="rId5"/>
              </a:rPr>
              <a:t>https://k9scli.io/</a:t>
            </a:r>
            <a:r>
              <a:rPr lang="en-US" dirty="0"/>
              <a:t> </a:t>
            </a:r>
          </a:p>
        </p:txBody>
      </p:sp>
      <p:pic>
        <p:nvPicPr>
          <p:cNvPr id="5" name="Picture 4">
            <a:extLst>
              <a:ext uri="{FF2B5EF4-FFF2-40B4-BE49-F238E27FC236}">
                <a16:creationId xmlns:a16="http://schemas.microsoft.com/office/drawing/2014/main" id="{337E4922-65E1-464D-18D8-C14ACB6DC17C}"/>
              </a:ext>
            </a:extLst>
          </p:cNvPr>
          <p:cNvPicPr>
            <a:picLocks noChangeAspect="1"/>
          </p:cNvPicPr>
          <p:nvPr/>
        </p:nvPicPr>
        <p:blipFill>
          <a:blip r:embed="rId6"/>
          <a:stretch>
            <a:fillRect/>
          </a:stretch>
        </p:blipFill>
        <p:spPr>
          <a:xfrm>
            <a:off x="6239255" y="2414419"/>
            <a:ext cx="5367528" cy="2697182"/>
          </a:xfrm>
          <a:prstGeom prst="rect">
            <a:avLst/>
          </a:prstGeom>
          <a:noFill/>
        </p:spPr>
      </p:pic>
      <p:sp>
        <p:nvSpPr>
          <p:cNvPr id="2" name="Content Placeholder 8">
            <a:extLst>
              <a:ext uri="{FF2B5EF4-FFF2-40B4-BE49-F238E27FC236}">
                <a16:creationId xmlns:a16="http://schemas.microsoft.com/office/drawing/2014/main" id="{0BC10DF3-5981-1383-9C35-3543F52C686A}"/>
              </a:ext>
            </a:extLst>
          </p:cNvPr>
          <p:cNvSpPr txBox="1">
            <a:spLocks/>
          </p:cNvSpPr>
          <p:nvPr/>
        </p:nvSpPr>
        <p:spPr>
          <a:xfrm>
            <a:off x="1" y="905164"/>
            <a:ext cx="11107882" cy="4833938"/>
          </a:xfrm>
          <a:prstGeom prst="rect">
            <a:avLst/>
          </a:prstGeom>
        </p:spPr>
        <p:txBody>
          <a:bodyPr wrap="square">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endParaRPr lang="en-US" sz="1800" dirty="0"/>
          </a:p>
        </p:txBody>
      </p:sp>
    </p:spTree>
    <p:extLst>
      <p:ext uri="{BB962C8B-B14F-4D97-AF65-F5344CB8AC3E}">
        <p14:creationId xmlns:p14="http://schemas.microsoft.com/office/powerpoint/2010/main" val="8026894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ders Classroom: Kubernetes for Developers #14: Kubernetes Deployment YAML  manifest in-detail">
            <a:extLst>
              <a:ext uri="{FF2B5EF4-FFF2-40B4-BE49-F238E27FC236}">
                <a16:creationId xmlns:a16="http://schemas.microsoft.com/office/drawing/2014/main" id="{5BE8EC74-BAE7-4A24-B472-A79BF8C91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093" y="1618986"/>
            <a:ext cx="9479710" cy="510521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57AEA91-4EC3-448F-9117-63CAF5EC6490}"/>
              </a:ext>
            </a:extLst>
          </p:cNvPr>
          <p:cNvSpPr>
            <a:spLocks noGrp="1"/>
          </p:cNvSpPr>
          <p:nvPr>
            <p:ph type="title"/>
          </p:nvPr>
        </p:nvSpPr>
        <p:spPr>
          <a:xfrm>
            <a:off x="257338" y="134983"/>
            <a:ext cx="11018520" cy="553998"/>
          </a:xfrm>
        </p:spPr>
        <p:txBody>
          <a:bodyPr/>
          <a:lstStyle/>
          <a:p>
            <a:r>
              <a:rPr lang="en-US" dirty="0">
                <a:solidFill>
                  <a:srgbClr val="0070C0"/>
                </a:solidFill>
              </a:rPr>
              <a:t>YAML  </a:t>
            </a:r>
            <a:endParaRPr lang="en-US" i="1" dirty="0">
              <a:solidFill>
                <a:srgbClr val="00BCF2"/>
              </a:solidFill>
            </a:endParaRPr>
          </a:p>
        </p:txBody>
      </p:sp>
      <p:sp>
        <p:nvSpPr>
          <p:cNvPr id="3" name="TextBox 2">
            <a:extLst>
              <a:ext uri="{FF2B5EF4-FFF2-40B4-BE49-F238E27FC236}">
                <a16:creationId xmlns:a16="http://schemas.microsoft.com/office/drawing/2014/main" id="{64082585-EF1C-AE6B-5700-DD9288C78B0B}"/>
              </a:ext>
            </a:extLst>
          </p:cNvPr>
          <p:cNvSpPr txBox="1"/>
          <p:nvPr/>
        </p:nvSpPr>
        <p:spPr>
          <a:xfrm>
            <a:off x="1576821" y="271308"/>
            <a:ext cx="9167380" cy="738664"/>
          </a:xfrm>
          <a:prstGeom prst="rect">
            <a:avLst/>
          </a:prstGeom>
          <a:noFill/>
        </p:spPr>
        <p:txBody>
          <a:bodyPr wrap="square">
            <a:spAutoFit/>
          </a:bodyPr>
          <a:lstStyle/>
          <a:p>
            <a:pPr marL="0" marR="0">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A Kubernetes user or administrator specifies data in a YAML file, typically to define a Kubernetes object. </a:t>
            </a:r>
          </a:p>
          <a:p>
            <a:pPr marL="0" marR="0">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The YAML configuration is called a “manifest”, and when it is “applied” to a Kubernetes cluster, Kubernetes creates an object based on the configuration.</a:t>
            </a: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0869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ubernetes: ClusterIP vs NodePort vs LoadBalancer, Services, and Ingress –  an overview with examples">
            <a:extLst>
              <a:ext uri="{FF2B5EF4-FFF2-40B4-BE49-F238E27FC236}">
                <a16:creationId xmlns:a16="http://schemas.microsoft.com/office/drawing/2014/main" id="{6C98B0A7-0E80-45A6-9FF5-3DB0BC25D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86" y="2560525"/>
            <a:ext cx="5551903" cy="358508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AD7157FA-63CA-4BBB-BA4C-D555CB00A0C8}"/>
              </a:ext>
            </a:extLst>
          </p:cNvPr>
          <p:cNvSpPr>
            <a:spLocks noGrp="1"/>
          </p:cNvSpPr>
          <p:nvPr>
            <p:ph type="title"/>
          </p:nvPr>
        </p:nvSpPr>
        <p:spPr>
          <a:xfrm>
            <a:off x="505378" y="457200"/>
            <a:ext cx="10848422" cy="553998"/>
          </a:xfrm>
        </p:spPr>
        <p:txBody>
          <a:bodyPr/>
          <a:lstStyle/>
          <a:p>
            <a:r>
              <a:rPr lang="en-US" dirty="0" err="1">
                <a:solidFill>
                  <a:schemeClr val="accent1"/>
                </a:solidFill>
              </a:rPr>
              <a:t>Node|Pod|Deployment|Service|Ingress</a:t>
            </a:r>
            <a:r>
              <a:rPr lang="en-US" dirty="0">
                <a:solidFill>
                  <a:schemeClr val="accent1"/>
                </a:solidFill>
              </a:rPr>
              <a:t> </a:t>
            </a:r>
            <a:endParaRPr lang="en-US" i="1" dirty="0">
              <a:solidFill>
                <a:schemeClr val="accent1"/>
              </a:solidFill>
            </a:endParaRPr>
          </a:p>
        </p:txBody>
      </p:sp>
      <p:pic>
        <p:nvPicPr>
          <p:cNvPr id="1034" name="Picture 10" descr="Kubernetes - Service Publishing - The IT Hollow">
            <a:extLst>
              <a:ext uri="{FF2B5EF4-FFF2-40B4-BE49-F238E27FC236}">
                <a16:creationId xmlns:a16="http://schemas.microsoft.com/office/drawing/2014/main" id="{7E443C49-FB5F-4035-B78D-0EEA2C95B9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6076" y="1950334"/>
            <a:ext cx="5397239" cy="40921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earn Kubernetes - from the beginning, part II, Pods, Nodes and Services">
            <a:extLst>
              <a:ext uri="{FF2B5EF4-FFF2-40B4-BE49-F238E27FC236}">
                <a16:creationId xmlns:a16="http://schemas.microsoft.com/office/drawing/2014/main" id="{41A13BF1-4279-4B95-99FF-C038EB01A0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711" y="208344"/>
            <a:ext cx="2351164" cy="18403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3434889-77FC-4936-AD1F-827A971F8B4C}"/>
              </a:ext>
            </a:extLst>
          </p:cNvPr>
          <p:cNvSpPr txBox="1"/>
          <p:nvPr/>
        </p:nvSpPr>
        <p:spPr>
          <a:xfrm>
            <a:off x="420538" y="1496744"/>
            <a:ext cx="6742252" cy="646331"/>
          </a:xfrm>
          <a:prstGeom prst="rect">
            <a:avLst/>
          </a:prstGeom>
          <a:noFill/>
        </p:spPr>
        <p:txBody>
          <a:bodyPr wrap="square">
            <a:spAutoFit/>
          </a:bodyPr>
          <a:lstStyle/>
          <a:p>
            <a:r>
              <a:rPr lang="en-US" b="0" i="0" dirty="0">
                <a:solidFill>
                  <a:srgbClr val="202124"/>
                </a:solidFill>
                <a:effectLst/>
                <a:latin typeface="Helvetica Neue"/>
              </a:rPr>
              <a:t>Pods are </a:t>
            </a:r>
            <a:r>
              <a:rPr lang="en-US" b="1" i="0" dirty="0">
                <a:solidFill>
                  <a:srgbClr val="202124"/>
                </a:solidFill>
                <a:effectLst/>
                <a:latin typeface="Helvetica Neue"/>
              </a:rPr>
              <a:t>the smallest, most basic deployable objects in Kubernetes</a:t>
            </a:r>
            <a:r>
              <a:rPr lang="en-US" dirty="0">
                <a:solidFill>
                  <a:srgbClr val="202124"/>
                </a:solidFill>
                <a:latin typeface="Helvetica Neue"/>
              </a:rPr>
              <a:t>,</a:t>
            </a:r>
            <a:r>
              <a:rPr lang="en-US" b="0" i="0" dirty="0">
                <a:solidFill>
                  <a:srgbClr val="202124"/>
                </a:solidFill>
                <a:effectLst/>
                <a:latin typeface="Helvetica Neue"/>
              </a:rPr>
              <a:t> Pods contain one or more containers</a:t>
            </a:r>
            <a:r>
              <a:rPr lang="en-US" dirty="0">
                <a:solidFill>
                  <a:srgbClr val="202124"/>
                </a:solidFill>
                <a:latin typeface="Helvetica Neue"/>
              </a:rPr>
              <a:t> </a:t>
            </a:r>
            <a:endParaRPr lang="en-US" dirty="0"/>
          </a:p>
        </p:txBody>
      </p:sp>
    </p:spTree>
    <p:extLst>
      <p:ext uri="{BB962C8B-B14F-4D97-AF65-F5344CB8AC3E}">
        <p14:creationId xmlns:p14="http://schemas.microsoft.com/office/powerpoint/2010/main" val="2910629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HELM</a:t>
            </a:r>
            <a:endParaRPr lang="en-US" i="1" dirty="0">
              <a:solidFill>
                <a:schemeClr val="accent1"/>
              </a:solidFill>
            </a:endParaRPr>
          </a:p>
        </p:txBody>
      </p:sp>
      <p:sp>
        <p:nvSpPr>
          <p:cNvPr id="4" name="Rectangle 3">
            <a:extLst>
              <a:ext uri="{FF2B5EF4-FFF2-40B4-BE49-F238E27FC236}">
                <a16:creationId xmlns:a16="http://schemas.microsoft.com/office/drawing/2014/main" id="{080B44C2-30AB-4DBD-8393-5EE6EE5DAAA7}"/>
              </a:ext>
            </a:extLst>
          </p:cNvPr>
          <p:cNvSpPr>
            <a:spLocks noChangeArrowheads="1"/>
          </p:cNvSpPr>
          <p:nvPr/>
        </p:nvSpPr>
        <p:spPr bwMode="auto">
          <a:xfrm>
            <a:off x="2173422" y="705846"/>
            <a:ext cx="6892200" cy="1631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sz="1400" b="0" i="0" dirty="0">
                <a:solidFill>
                  <a:srgbClr val="24292F"/>
                </a:solidFill>
                <a:effectLst/>
                <a:latin typeface="-apple-system"/>
              </a:rPr>
              <a:t>Helm </a:t>
            </a:r>
            <a:r>
              <a:rPr lang="en-US" sz="1400" b="1" i="0" dirty="0">
                <a:solidFill>
                  <a:srgbClr val="202124"/>
                </a:solidFill>
                <a:effectLst/>
                <a:latin typeface="Helvetica Neue"/>
              </a:rPr>
              <a:t>is CNCF project  known as the package manager for Kubernetes</a:t>
            </a:r>
            <a:r>
              <a:rPr lang="en-US" sz="1400" b="0" i="0" dirty="0">
                <a:solidFill>
                  <a:srgbClr val="24292F"/>
                </a:solidFill>
                <a:effectLst/>
                <a:latin typeface="-apple-system"/>
              </a:rPr>
              <a:t> is a tool that streamlines installing and managing Kubernetes applications. Think of it like </a:t>
            </a:r>
            <a:r>
              <a:rPr lang="en-US" sz="1400" b="1" i="0" dirty="0">
                <a:solidFill>
                  <a:srgbClr val="24292F"/>
                </a:solidFill>
                <a:effectLst/>
                <a:latin typeface="-apple-system"/>
              </a:rPr>
              <a:t>apt/yum/homebrew </a:t>
            </a:r>
            <a:r>
              <a:rPr lang="en-US" sz="1400" b="0" i="0" dirty="0">
                <a:solidFill>
                  <a:srgbClr val="24292F"/>
                </a:solidFill>
                <a:effectLst/>
                <a:latin typeface="-apple-system"/>
              </a:rPr>
              <a:t>for Kubernetes.</a:t>
            </a:r>
          </a:p>
          <a:p>
            <a:br>
              <a:rPr lang="en-US" sz="1400" b="0" i="0" dirty="0">
                <a:solidFill>
                  <a:srgbClr val="24292F"/>
                </a:solidFill>
                <a:effectLst/>
                <a:latin typeface="-apple-system"/>
              </a:rPr>
            </a:br>
            <a:endParaRPr kumimoji="0" lang="en-US" altLang="en-US" sz="1300" b="0" i="0" u="none" strike="noStrike" cap="none" normalizeH="0" baseline="0" dirty="0">
              <a:ln>
                <a:noFill/>
              </a:ln>
              <a:solidFill>
                <a:srgbClr val="6C6C6C"/>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6C6C6C"/>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2" name="Picture 2" descr="Helm Docs | Helm">
            <a:extLst>
              <a:ext uri="{FF2B5EF4-FFF2-40B4-BE49-F238E27FC236}">
                <a16:creationId xmlns:a16="http://schemas.microsoft.com/office/drawing/2014/main" id="{F57CADB6-903C-42E2-8E59-3106131A4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77" y="1180150"/>
            <a:ext cx="1500596" cy="15619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E34CCA-29AB-45C0-A1F5-B01120CB235D}"/>
              </a:ext>
            </a:extLst>
          </p:cNvPr>
          <p:cNvSpPr txBox="1"/>
          <p:nvPr/>
        </p:nvSpPr>
        <p:spPr>
          <a:xfrm>
            <a:off x="2168433" y="1601430"/>
            <a:ext cx="6958149" cy="646331"/>
          </a:xfrm>
          <a:prstGeom prst="rect">
            <a:avLst/>
          </a:prstGeom>
          <a:noFill/>
        </p:spPr>
        <p:txBody>
          <a:bodyPr wrap="square">
            <a:spAutoFit/>
          </a:bodyPr>
          <a:lstStyle/>
          <a:p>
            <a:pPr algn="l"/>
            <a:r>
              <a:rPr lang="en-US" b="0" i="0" dirty="0">
                <a:solidFill>
                  <a:srgbClr val="090E6F"/>
                </a:solidFill>
                <a:effectLst/>
                <a:latin typeface="Public Sans"/>
              </a:rPr>
              <a:t>Helm is the best way to find, share, and use software built for </a:t>
            </a:r>
            <a:r>
              <a:rPr lang="en-US" b="0" i="0" u="none" strike="noStrike" dirty="0">
                <a:solidFill>
                  <a:srgbClr val="1B53C2"/>
                </a:solidFill>
                <a:effectLst/>
                <a:latin typeface="Public Sans"/>
                <a:hlinkClick r:id="rId3"/>
              </a:rPr>
              <a:t>Kubernetes</a:t>
            </a:r>
            <a:r>
              <a:rPr lang="en-US" b="0" i="0" dirty="0">
                <a:solidFill>
                  <a:srgbClr val="090E6F"/>
                </a:solidFill>
                <a:effectLst/>
                <a:latin typeface="Public Sans"/>
              </a:rPr>
              <a:t>.</a:t>
            </a:r>
          </a:p>
        </p:txBody>
      </p:sp>
      <p:pic>
        <p:nvPicPr>
          <p:cNvPr id="6" name="Picture 5">
            <a:extLst>
              <a:ext uri="{FF2B5EF4-FFF2-40B4-BE49-F238E27FC236}">
                <a16:creationId xmlns:a16="http://schemas.microsoft.com/office/drawing/2014/main" id="{689632B6-BE28-46A5-9E3A-CB1207D204E5}"/>
              </a:ext>
            </a:extLst>
          </p:cNvPr>
          <p:cNvPicPr>
            <a:picLocks noChangeAspect="1"/>
          </p:cNvPicPr>
          <p:nvPr/>
        </p:nvPicPr>
        <p:blipFill rotWithShape="1">
          <a:blip r:embed="rId4"/>
          <a:srcRect r="42881" b="654"/>
          <a:stretch/>
        </p:blipFill>
        <p:spPr>
          <a:xfrm>
            <a:off x="189145" y="3663504"/>
            <a:ext cx="3504055" cy="2667627"/>
          </a:xfrm>
          <a:prstGeom prst="rect">
            <a:avLst/>
          </a:prstGeom>
        </p:spPr>
      </p:pic>
      <p:pic>
        <p:nvPicPr>
          <p:cNvPr id="5124" name="Picture 4" descr="How to Install and Use Helm in Kubernetes – linuxhowto.net">
            <a:extLst>
              <a:ext uri="{FF2B5EF4-FFF2-40B4-BE49-F238E27FC236}">
                <a16:creationId xmlns:a16="http://schemas.microsoft.com/office/drawing/2014/main" id="{CB5ABE5A-4041-4AD1-AB27-BF8BDFBEA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2899" y="3688437"/>
            <a:ext cx="4097098" cy="23814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ow to Install and Use Helm in Kubernetes">
            <a:extLst>
              <a:ext uri="{FF2B5EF4-FFF2-40B4-BE49-F238E27FC236}">
                <a16:creationId xmlns:a16="http://schemas.microsoft.com/office/drawing/2014/main" id="{1CA1B263-201A-4328-A533-E7F7FEC2E7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7581"/>
          <a:stretch/>
        </p:blipFill>
        <p:spPr bwMode="auto">
          <a:xfrm>
            <a:off x="7988320" y="3675647"/>
            <a:ext cx="3880968" cy="15843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EE39C8-3D95-B73D-DE25-DAD792EDA429}"/>
              </a:ext>
            </a:extLst>
          </p:cNvPr>
          <p:cNvSpPr txBox="1"/>
          <p:nvPr/>
        </p:nvSpPr>
        <p:spPr>
          <a:xfrm>
            <a:off x="2317172" y="2368081"/>
            <a:ext cx="8925791" cy="1015663"/>
          </a:xfrm>
          <a:prstGeom prst="rect">
            <a:avLst/>
          </a:prstGeom>
          <a:noFill/>
        </p:spPr>
        <p:txBody>
          <a:bodyPr wrap="square">
            <a:spAutoFit/>
          </a:bodyPr>
          <a:lstStyle/>
          <a:p>
            <a:r>
              <a:rPr lang="en-US" sz="1200" b="0" i="0" dirty="0">
                <a:solidFill>
                  <a:schemeClr val="accent1">
                    <a:lumMod val="60000"/>
                    <a:lumOff val="40000"/>
                  </a:schemeClr>
                </a:solidFill>
                <a:effectLst/>
                <a:latin typeface="Courier New" panose="02070309020205020404" pitchFamily="49" charset="0"/>
              </a:rPr>
              <a:t>helm repo add </a:t>
            </a:r>
            <a:r>
              <a:rPr lang="en-US" sz="1200" b="0" i="0" dirty="0" err="1">
                <a:solidFill>
                  <a:schemeClr val="accent1">
                    <a:lumMod val="60000"/>
                    <a:lumOff val="40000"/>
                  </a:schemeClr>
                </a:solidFill>
                <a:effectLst/>
                <a:latin typeface="Courier New" panose="02070309020205020404" pitchFamily="49" charset="0"/>
              </a:rPr>
              <a:t>bitnami</a:t>
            </a:r>
            <a:r>
              <a:rPr lang="en-US" sz="1200" b="0" i="0" dirty="0">
                <a:solidFill>
                  <a:schemeClr val="accent1">
                    <a:lumMod val="60000"/>
                    <a:lumOff val="40000"/>
                  </a:schemeClr>
                </a:solidFill>
                <a:effectLst/>
                <a:latin typeface="Courier New" panose="02070309020205020404" pitchFamily="49" charset="0"/>
              </a:rPr>
              <a:t> </a:t>
            </a:r>
            <a:r>
              <a:rPr lang="en-US" sz="1200" b="0" i="0" dirty="0">
                <a:solidFill>
                  <a:schemeClr val="accent1">
                    <a:lumMod val="60000"/>
                    <a:lumOff val="40000"/>
                  </a:schemeClr>
                </a:solidFill>
                <a:effectLst/>
                <a:latin typeface="Courier New" panose="02070309020205020404" pitchFamily="49" charset="0"/>
                <a:hlinkClick r:id="rId7">
                  <a:extLst>
                    <a:ext uri="{A12FA001-AC4F-418D-AE19-62706E023703}">
                      <ahyp:hlinkClr xmlns:ahyp="http://schemas.microsoft.com/office/drawing/2018/hyperlinkcolor" val="tx"/>
                    </a:ext>
                  </a:extLst>
                </a:hlinkClick>
              </a:rPr>
              <a:t>https://charts.bitnami.com/bitnami</a:t>
            </a:r>
            <a:endParaRPr lang="en-US" sz="1200" b="0" i="0" dirty="0">
              <a:solidFill>
                <a:schemeClr val="accent1">
                  <a:lumMod val="60000"/>
                  <a:lumOff val="40000"/>
                </a:schemeClr>
              </a:solidFill>
              <a:effectLst/>
              <a:latin typeface="Courier New" panose="02070309020205020404" pitchFamily="49" charset="0"/>
            </a:endParaRPr>
          </a:p>
          <a:p>
            <a:r>
              <a:rPr lang="en-US" sz="1200" b="0" i="0" dirty="0">
                <a:solidFill>
                  <a:schemeClr val="accent1">
                    <a:lumMod val="60000"/>
                    <a:lumOff val="40000"/>
                  </a:schemeClr>
                </a:solidFill>
                <a:effectLst/>
                <a:latin typeface="Courier New" panose="02070309020205020404" pitchFamily="49" charset="0"/>
              </a:rPr>
              <a:t>helm repo update</a:t>
            </a:r>
            <a:endParaRPr lang="en-US" sz="1200" dirty="0">
              <a:solidFill>
                <a:schemeClr val="accent1">
                  <a:lumMod val="60000"/>
                  <a:lumOff val="40000"/>
                </a:schemeClr>
              </a:solidFill>
              <a:latin typeface="Courier New" panose="02070309020205020404" pitchFamily="49" charset="0"/>
            </a:endParaRPr>
          </a:p>
          <a:p>
            <a:r>
              <a:rPr lang="en-US" sz="1200" b="0" i="0" dirty="0">
                <a:solidFill>
                  <a:schemeClr val="accent1">
                    <a:lumMod val="60000"/>
                    <a:lumOff val="40000"/>
                  </a:schemeClr>
                </a:solidFill>
                <a:effectLst/>
                <a:latin typeface="Courier New" panose="02070309020205020404" pitchFamily="49" charset="0"/>
              </a:rPr>
              <a:t>helm install </a:t>
            </a:r>
            <a:r>
              <a:rPr lang="en-US" sz="1200" b="0" i="0" dirty="0" err="1">
                <a:solidFill>
                  <a:schemeClr val="accent1">
                    <a:lumMod val="60000"/>
                    <a:lumOff val="40000"/>
                  </a:schemeClr>
                </a:solidFill>
                <a:effectLst/>
                <a:latin typeface="Courier New" panose="02070309020205020404" pitchFamily="49" charset="0"/>
              </a:rPr>
              <a:t>bitnami</a:t>
            </a:r>
            <a:r>
              <a:rPr lang="en-US" sz="1200" b="0" i="0" dirty="0">
                <a:solidFill>
                  <a:schemeClr val="accent1">
                    <a:lumMod val="60000"/>
                    <a:lumOff val="40000"/>
                  </a:schemeClr>
                </a:solidFill>
                <a:effectLst/>
                <a:latin typeface="Courier New" panose="02070309020205020404" pitchFamily="49" charset="0"/>
              </a:rPr>
              <a:t>/</a:t>
            </a:r>
            <a:r>
              <a:rPr lang="en-US" sz="1200" b="0" i="0" dirty="0" err="1">
                <a:solidFill>
                  <a:schemeClr val="accent1">
                    <a:lumMod val="60000"/>
                    <a:lumOff val="40000"/>
                  </a:schemeClr>
                </a:solidFill>
                <a:effectLst/>
                <a:latin typeface="Courier New" panose="02070309020205020404" pitchFamily="49" charset="0"/>
              </a:rPr>
              <a:t>mysql</a:t>
            </a:r>
            <a:r>
              <a:rPr lang="en-US" sz="1200" b="0" i="0" dirty="0">
                <a:solidFill>
                  <a:schemeClr val="accent1">
                    <a:lumMod val="60000"/>
                    <a:lumOff val="40000"/>
                  </a:schemeClr>
                </a:solidFill>
                <a:effectLst/>
                <a:latin typeface="Courier New" panose="02070309020205020404" pitchFamily="49" charset="0"/>
              </a:rPr>
              <a:t> --generate-name</a:t>
            </a:r>
          </a:p>
          <a:p>
            <a:r>
              <a:rPr lang="en-US" sz="1200" b="0" i="0" dirty="0">
                <a:solidFill>
                  <a:schemeClr val="accent1">
                    <a:lumMod val="60000"/>
                    <a:lumOff val="40000"/>
                  </a:schemeClr>
                </a:solidFill>
                <a:effectLst/>
                <a:latin typeface="Courier New" panose="02070309020205020404" pitchFamily="49" charset="0"/>
              </a:rPr>
              <a:t>helm list</a:t>
            </a:r>
          </a:p>
          <a:p>
            <a:r>
              <a:rPr lang="en-US" sz="1200" b="0" i="0" dirty="0">
                <a:solidFill>
                  <a:schemeClr val="accent1">
                    <a:lumMod val="60000"/>
                    <a:lumOff val="40000"/>
                  </a:schemeClr>
                </a:solidFill>
                <a:effectLst/>
                <a:latin typeface="Courier New" panose="02070309020205020404" pitchFamily="49" charset="0"/>
              </a:rPr>
              <a:t>helm uninstall mysql-1612624192</a:t>
            </a:r>
            <a:endParaRPr lang="en-US" sz="1200" dirty="0">
              <a:solidFill>
                <a:schemeClr val="accent1">
                  <a:lumMod val="60000"/>
                  <a:lumOff val="40000"/>
                </a:schemeClr>
              </a:solidFill>
            </a:endParaRPr>
          </a:p>
        </p:txBody>
      </p:sp>
    </p:spTree>
    <p:extLst>
      <p:ext uri="{BB962C8B-B14F-4D97-AF65-F5344CB8AC3E}">
        <p14:creationId xmlns:p14="http://schemas.microsoft.com/office/powerpoint/2010/main" val="3961839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Run K8s locally</a:t>
            </a:r>
          </a:p>
        </p:txBody>
      </p:sp>
      <p:sp>
        <p:nvSpPr>
          <p:cNvPr id="2" name="Rectangle 5">
            <a:extLst>
              <a:ext uri="{FF2B5EF4-FFF2-40B4-BE49-F238E27FC236}">
                <a16:creationId xmlns:a16="http://schemas.microsoft.com/office/drawing/2014/main" id="{A0767A4D-2780-4849-9414-979A519B4D2D}"/>
              </a:ext>
            </a:extLst>
          </p:cNvPr>
          <p:cNvSpPr>
            <a:spLocks noChangeArrowheads="1"/>
          </p:cNvSpPr>
          <p:nvPr/>
        </p:nvSpPr>
        <p:spPr bwMode="auto">
          <a:xfrm>
            <a:off x="501468" y="1159061"/>
            <a:ext cx="955693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400" b="1" dirty="0">
                <a:latin typeface="Arial" panose="020B0604020202020204" pitchFamily="34" charset="0"/>
              </a:rPr>
              <a:t>Kubernetes installation is hard process , that’s why there are many simple k8s installation for testing </a:t>
            </a:r>
          </a:p>
          <a:p>
            <a:pPr eaLnBrk="0" fontAlgn="base" hangingPunct="0">
              <a:spcBef>
                <a:spcPct val="0"/>
              </a:spcBef>
              <a:spcAft>
                <a:spcPct val="0"/>
              </a:spcAft>
            </a:pPr>
            <a:r>
              <a:rPr lang="en-US" altLang="en-US" sz="1400" b="1" dirty="0">
                <a:latin typeface="Arial" panose="020B0604020202020204" pitchFamily="34" charset="0"/>
              </a:rPr>
              <a:t>And learning use ,the best option is to use Cloud Managed Kubernetes like AKS,EKS or GKE</a:t>
            </a:r>
            <a:endParaRPr lang="en-US" altLang="en-US" sz="1400" dirty="0">
              <a:latin typeface="Arial" panose="020B0604020202020204" pitchFamily="34" charset="0"/>
            </a:endParaRPr>
          </a:p>
          <a:p>
            <a:pPr eaLnBrk="0" fontAlgn="base" hangingPunct="0">
              <a:spcBef>
                <a:spcPct val="0"/>
              </a:spcBef>
              <a:spcAft>
                <a:spcPct val="0"/>
              </a:spcAft>
            </a:pPr>
            <a:br>
              <a:rPr lang="en-US" altLang="en-US" dirty="0">
                <a:latin typeface="Arial" panose="020B0604020202020204" pitchFamily="34" charset="0"/>
              </a:rPr>
            </a:br>
            <a:endParaRPr lang="en-US" altLang="en-US" dirty="0">
              <a:latin typeface="Arial" panose="020B0604020202020204" pitchFamily="34" charset="0"/>
            </a:endParaRPr>
          </a:p>
        </p:txBody>
      </p:sp>
      <p:pic>
        <p:nvPicPr>
          <p:cNvPr id="6146" name="Picture 2" descr="Kelsey Hightower | New Relic">
            <a:extLst>
              <a:ext uri="{FF2B5EF4-FFF2-40B4-BE49-F238E27FC236}">
                <a16:creationId xmlns:a16="http://schemas.microsoft.com/office/drawing/2014/main" id="{6161F4C6-00C6-F2DA-F38E-F36C6F52D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233" y="0"/>
            <a:ext cx="2917767" cy="3647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491ECB-E9CB-9E43-BDCD-9CCD368B87FA}"/>
              </a:ext>
            </a:extLst>
          </p:cNvPr>
          <p:cNvSpPr txBox="1"/>
          <p:nvPr/>
        </p:nvSpPr>
        <p:spPr>
          <a:xfrm>
            <a:off x="6048718" y="127061"/>
            <a:ext cx="4423144" cy="276999"/>
          </a:xfrm>
          <a:prstGeom prst="rect">
            <a:avLst/>
          </a:prstGeom>
          <a:noFill/>
        </p:spPr>
        <p:txBody>
          <a:bodyPr wrap="square">
            <a:spAutoFit/>
          </a:bodyPr>
          <a:lstStyle/>
          <a:p>
            <a:r>
              <a:rPr lang="en-US" sz="1200" dirty="0">
                <a:hlinkClick r:id="rId4"/>
              </a:rPr>
              <a:t>https://github.com/kelseyhightower/kubernetes-the-hard-way</a:t>
            </a:r>
            <a:r>
              <a:rPr lang="en-US" sz="1200" dirty="0"/>
              <a:t> </a:t>
            </a:r>
          </a:p>
        </p:txBody>
      </p:sp>
      <p:graphicFrame>
        <p:nvGraphicFramePr>
          <p:cNvPr id="7" name="Table 7">
            <a:extLst>
              <a:ext uri="{FF2B5EF4-FFF2-40B4-BE49-F238E27FC236}">
                <a16:creationId xmlns:a16="http://schemas.microsoft.com/office/drawing/2014/main" id="{B7361ABC-FB97-404C-E208-1607E76FA8D0}"/>
              </a:ext>
            </a:extLst>
          </p:cNvPr>
          <p:cNvGraphicFramePr>
            <a:graphicFrameLocks noGrp="1"/>
          </p:cNvGraphicFramePr>
          <p:nvPr>
            <p:extLst>
              <p:ext uri="{D42A27DB-BD31-4B8C-83A1-F6EECF244321}">
                <p14:modId xmlns:p14="http://schemas.microsoft.com/office/powerpoint/2010/main" val="4119743716"/>
              </p:ext>
            </p:extLst>
          </p:nvPr>
        </p:nvGraphicFramePr>
        <p:xfrm>
          <a:off x="369455" y="2548466"/>
          <a:ext cx="9107054" cy="1854200"/>
        </p:xfrm>
        <a:graphic>
          <a:graphicData uri="http://schemas.openxmlformats.org/drawingml/2006/table">
            <a:tbl>
              <a:tblPr firstRow="1" bandRow="1">
                <a:tableStyleId>{5C22544A-7EE6-4342-B048-85BDC9FD1C3A}</a:tableStyleId>
              </a:tblPr>
              <a:tblGrid>
                <a:gridCol w="4553527">
                  <a:extLst>
                    <a:ext uri="{9D8B030D-6E8A-4147-A177-3AD203B41FA5}">
                      <a16:colId xmlns:a16="http://schemas.microsoft.com/office/drawing/2014/main" val="3629117620"/>
                    </a:ext>
                  </a:extLst>
                </a:gridCol>
                <a:gridCol w="4553527">
                  <a:extLst>
                    <a:ext uri="{9D8B030D-6E8A-4147-A177-3AD203B41FA5}">
                      <a16:colId xmlns:a16="http://schemas.microsoft.com/office/drawing/2014/main" val="20519355"/>
                    </a:ext>
                  </a:extLst>
                </a:gridCol>
              </a:tblGrid>
              <a:tr h="370840">
                <a:tc>
                  <a:txBody>
                    <a:bodyPr/>
                    <a:lstStyle/>
                    <a:p>
                      <a:r>
                        <a:rPr lang="en-US" dirty="0"/>
                        <a:t>Project Name</a:t>
                      </a:r>
                    </a:p>
                  </a:txBody>
                  <a:tcPr/>
                </a:tc>
                <a:tc>
                  <a:txBody>
                    <a:bodyPr/>
                    <a:lstStyle/>
                    <a:p>
                      <a:r>
                        <a:rPr lang="en-US" dirty="0"/>
                        <a:t>URL</a:t>
                      </a:r>
                    </a:p>
                  </a:txBody>
                  <a:tcPr/>
                </a:tc>
                <a:extLst>
                  <a:ext uri="{0D108BD9-81ED-4DB2-BD59-A6C34878D82A}">
                    <a16:rowId xmlns:a16="http://schemas.microsoft.com/office/drawing/2014/main" val="1513429869"/>
                  </a:ext>
                </a:extLst>
              </a:tr>
              <a:tr h="370840">
                <a:tc>
                  <a:txBody>
                    <a:bodyPr/>
                    <a:lstStyle/>
                    <a:p>
                      <a:r>
                        <a:rPr lang="en-US" dirty="0" err="1"/>
                        <a:t>minikube</a:t>
                      </a:r>
                      <a:endParaRPr lang="en-US" dirty="0"/>
                    </a:p>
                  </a:txBody>
                  <a:tcPr/>
                </a:tc>
                <a:tc>
                  <a:txBody>
                    <a:bodyPr/>
                    <a:lstStyle/>
                    <a:p>
                      <a:r>
                        <a:rPr lang="en-US" dirty="0">
                          <a:hlinkClick r:id="rId5"/>
                        </a:rPr>
                        <a:t>https://minikube.sigs.k8s.io/docs/start/</a:t>
                      </a:r>
                      <a:r>
                        <a:rPr lang="en-US" dirty="0"/>
                        <a:t> </a:t>
                      </a:r>
                    </a:p>
                  </a:txBody>
                  <a:tcPr/>
                </a:tc>
                <a:extLst>
                  <a:ext uri="{0D108BD9-81ED-4DB2-BD59-A6C34878D82A}">
                    <a16:rowId xmlns:a16="http://schemas.microsoft.com/office/drawing/2014/main" val="2274422440"/>
                  </a:ext>
                </a:extLst>
              </a:tr>
              <a:tr h="370840">
                <a:tc>
                  <a:txBody>
                    <a:bodyPr/>
                    <a:lstStyle/>
                    <a:p>
                      <a:r>
                        <a:rPr lang="en-US" dirty="0"/>
                        <a:t>K3s</a:t>
                      </a:r>
                    </a:p>
                  </a:txBody>
                  <a:tcPr/>
                </a:tc>
                <a:tc>
                  <a:txBody>
                    <a:bodyPr/>
                    <a:lstStyle/>
                    <a:p>
                      <a:r>
                        <a:rPr lang="en-US" dirty="0">
                          <a:hlinkClick r:id="rId6"/>
                        </a:rPr>
                        <a:t>https://k3s.io/</a:t>
                      </a:r>
                      <a:r>
                        <a:rPr lang="en-US" dirty="0"/>
                        <a:t> </a:t>
                      </a:r>
                    </a:p>
                  </a:txBody>
                  <a:tcPr/>
                </a:tc>
                <a:extLst>
                  <a:ext uri="{0D108BD9-81ED-4DB2-BD59-A6C34878D82A}">
                    <a16:rowId xmlns:a16="http://schemas.microsoft.com/office/drawing/2014/main" val="1391226097"/>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Kind</a:t>
                      </a:r>
                    </a:p>
                  </a:txBody>
                  <a:tcPr/>
                </a:tc>
                <a:tc>
                  <a:txBody>
                    <a:bodyPr/>
                    <a:lstStyle/>
                    <a:p>
                      <a:r>
                        <a:rPr lang="en-US" dirty="0">
                          <a:hlinkClick r:id="rId7"/>
                        </a:rPr>
                        <a:t>https://kind.sigs.k8s.io/</a:t>
                      </a:r>
                      <a:r>
                        <a:rPr lang="en-US" dirty="0"/>
                        <a:t> </a:t>
                      </a:r>
                    </a:p>
                  </a:txBody>
                  <a:tcPr/>
                </a:tc>
                <a:extLst>
                  <a:ext uri="{0D108BD9-81ED-4DB2-BD59-A6C34878D82A}">
                    <a16:rowId xmlns:a16="http://schemas.microsoft.com/office/drawing/2014/main" val="34537167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MicroK8S (</a:t>
                      </a:r>
                      <a:r>
                        <a:rPr lang="en-US" sz="1800" b="0" i="0" kern="1200" dirty="0">
                          <a:solidFill>
                            <a:schemeClr val="dk1"/>
                          </a:solidFill>
                          <a:effectLst/>
                          <a:latin typeface="+mn-lt"/>
                          <a:ea typeface="+mn-ea"/>
                          <a:cs typeface="+mn-cs"/>
                        </a:rPr>
                        <a:t>Canonical)</a:t>
                      </a:r>
                      <a:endParaRPr lang="en-US" sz="1800" b="1" i="0" kern="1200" dirty="0">
                        <a:solidFill>
                          <a:schemeClr val="dk1"/>
                        </a:solidFill>
                        <a:effectLst/>
                        <a:latin typeface="+mn-lt"/>
                        <a:ea typeface="+mn-ea"/>
                        <a:cs typeface="+mn-cs"/>
                      </a:endParaRPr>
                    </a:p>
                  </a:txBody>
                  <a:tcPr/>
                </a:tc>
                <a:tc>
                  <a:txBody>
                    <a:bodyPr/>
                    <a:lstStyle/>
                    <a:p>
                      <a:r>
                        <a:rPr lang="en-US" dirty="0">
                          <a:hlinkClick r:id="rId8"/>
                        </a:rPr>
                        <a:t>https://microk8s.io/</a:t>
                      </a:r>
                      <a:r>
                        <a:rPr lang="en-US" dirty="0"/>
                        <a:t> </a:t>
                      </a:r>
                    </a:p>
                  </a:txBody>
                  <a:tcPr/>
                </a:tc>
                <a:extLst>
                  <a:ext uri="{0D108BD9-81ED-4DB2-BD59-A6C34878D82A}">
                    <a16:rowId xmlns:a16="http://schemas.microsoft.com/office/drawing/2014/main" val="2549294497"/>
                  </a:ext>
                </a:extLst>
              </a:tr>
            </a:tbl>
          </a:graphicData>
        </a:graphic>
      </p:graphicFrame>
      <p:pic>
        <p:nvPicPr>
          <p:cNvPr id="9" name="Picture 8">
            <a:extLst>
              <a:ext uri="{FF2B5EF4-FFF2-40B4-BE49-F238E27FC236}">
                <a16:creationId xmlns:a16="http://schemas.microsoft.com/office/drawing/2014/main" id="{44C75706-95A5-7A82-7DE2-3A61764EE8A2}"/>
              </a:ext>
            </a:extLst>
          </p:cNvPr>
          <p:cNvPicPr>
            <a:picLocks noChangeAspect="1"/>
          </p:cNvPicPr>
          <p:nvPr/>
        </p:nvPicPr>
        <p:blipFill>
          <a:blip r:embed="rId9"/>
          <a:stretch>
            <a:fillRect/>
          </a:stretch>
        </p:blipFill>
        <p:spPr>
          <a:xfrm>
            <a:off x="2319942" y="4707914"/>
            <a:ext cx="2324902" cy="726531"/>
          </a:xfrm>
          <a:prstGeom prst="rect">
            <a:avLst/>
          </a:prstGeom>
        </p:spPr>
      </p:pic>
      <p:sp>
        <p:nvSpPr>
          <p:cNvPr id="11" name="TextBox 10">
            <a:extLst>
              <a:ext uri="{FF2B5EF4-FFF2-40B4-BE49-F238E27FC236}">
                <a16:creationId xmlns:a16="http://schemas.microsoft.com/office/drawing/2014/main" id="{3B6F3CE8-BC86-90E9-CCC2-2C7AA1F6B414}"/>
              </a:ext>
            </a:extLst>
          </p:cNvPr>
          <p:cNvSpPr txBox="1"/>
          <p:nvPr/>
        </p:nvSpPr>
        <p:spPr>
          <a:xfrm>
            <a:off x="366280" y="1703062"/>
            <a:ext cx="6738504" cy="646331"/>
          </a:xfrm>
          <a:prstGeom prst="rect">
            <a:avLst/>
          </a:prstGeom>
          <a:noFill/>
        </p:spPr>
        <p:txBody>
          <a:bodyPr wrap="square">
            <a:spAutoFit/>
          </a:bodyPr>
          <a:lstStyle/>
          <a:p>
            <a:r>
              <a:rPr lang="en-US" dirty="0">
                <a:hlinkClick r:id="rId10"/>
              </a:rPr>
              <a:t>https://thechief.io/c/editorial/k3d-vs-k3s-vs-kind-vs-microk8s-vs-minikube/</a:t>
            </a:r>
            <a:r>
              <a:rPr lang="en-US" dirty="0"/>
              <a:t> </a:t>
            </a:r>
          </a:p>
        </p:txBody>
      </p:sp>
      <p:pic>
        <p:nvPicPr>
          <p:cNvPr id="13" name="Picture 12">
            <a:extLst>
              <a:ext uri="{FF2B5EF4-FFF2-40B4-BE49-F238E27FC236}">
                <a16:creationId xmlns:a16="http://schemas.microsoft.com/office/drawing/2014/main" id="{D46FC451-586B-71A8-6A2E-0BE55A117251}"/>
              </a:ext>
            </a:extLst>
          </p:cNvPr>
          <p:cNvPicPr>
            <a:picLocks noChangeAspect="1"/>
          </p:cNvPicPr>
          <p:nvPr/>
        </p:nvPicPr>
        <p:blipFill>
          <a:blip r:embed="rId11"/>
          <a:stretch>
            <a:fillRect/>
          </a:stretch>
        </p:blipFill>
        <p:spPr>
          <a:xfrm>
            <a:off x="5308741" y="5102706"/>
            <a:ext cx="2114845" cy="1390844"/>
          </a:xfrm>
          <a:prstGeom prst="rect">
            <a:avLst/>
          </a:prstGeom>
        </p:spPr>
      </p:pic>
      <p:pic>
        <p:nvPicPr>
          <p:cNvPr id="15" name="Picture 14">
            <a:extLst>
              <a:ext uri="{FF2B5EF4-FFF2-40B4-BE49-F238E27FC236}">
                <a16:creationId xmlns:a16="http://schemas.microsoft.com/office/drawing/2014/main" id="{3FFDA67C-D5DB-8B6E-67F2-85C139F8D598}"/>
              </a:ext>
            </a:extLst>
          </p:cNvPr>
          <p:cNvPicPr>
            <a:picLocks noChangeAspect="1"/>
          </p:cNvPicPr>
          <p:nvPr/>
        </p:nvPicPr>
        <p:blipFill>
          <a:blip r:embed="rId12"/>
          <a:stretch>
            <a:fillRect/>
          </a:stretch>
        </p:blipFill>
        <p:spPr>
          <a:xfrm>
            <a:off x="8506076" y="4835104"/>
            <a:ext cx="2619741" cy="1905266"/>
          </a:xfrm>
          <a:prstGeom prst="rect">
            <a:avLst/>
          </a:prstGeom>
        </p:spPr>
      </p:pic>
      <p:pic>
        <p:nvPicPr>
          <p:cNvPr id="6148" name="Picture 4" descr="K3s">
            <a:extLst>
              <a:ext uri="{FF2B5EF4-FFF2-40B4-BE49-F238E27FC236}">
                <a16:creationId xmlns:a16="http://schemas.microsoft.com/office/drawing/2014/main" id="{3D19D2AA-D962-63A3-0CCC-8EEC3278A61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028" y="5734051"/>
            <a:ext cx="2470872" cy="95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407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5" name="Rectangle 4">
            <a:extLst>
              <a:ext uri="{FF2B5EF4-FFF2-40B4-BE49-F238E27FC236}">
                <a16:creationId xmlns:a16="http://schemas.microsoft.com/office/drawing/2014/main" id="{1C712CF6-972F-4A07-9049-4523B9C1FDD6}"/>
              </a:ext>
            </a:extLst>
          </p:cNvPr>
          <p:cNvSpPr>
            <a:spLocks noChangeArrowheads="1"/>
          </p:cNvSpPr>
          <p:nvPr/>
        </p:nvSpPr>
        <p:spPr bwMode="auto">
          <a:xfrm>
            <a:off x="1137920" y="2045272"/>
            <a:ext cx="8772434"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latin typeface="+mn-lt"/>
              </a:rPr>
              <a:t>Azure Kubernetes Service (AKS) is a managed container orchestration service, based on the open source </a:t>
            </a:r>
            <a:r>
              <a:rPr lang="en-US" altLang="en-US" sz="2000" dirty="0">
                <a:latin typeface="+mn-lt"/>
                <a:hlinkClick r:id="rId3">
                  <a:extLst>
                    <a:ext uri="{A12FA001-AC4F-418D-AE19-62706E023703}">
                      <ahyp:hlinkClr xmlns:ahyp="http://schemas.microsoft.com/office/drawing/2018/hyperlinkcolor" val="tx"/>
                    </a:ext>
                  </a:extLst>
                </a:hlinkClick>
              </a:rPr>
              <a:t>Kubernetes system</a:t>
            </a:r>
            <a:r>
              <a:rPr lang="en-US" altLang="en-US" sz="2000" dirty="0">
                <a:latin typeface="+mn-lt"/>
              </a:rPr>
              <a:t>, which is available on the Microsoft Azure public cloud. An organization can use AKS to deploy, scale and manage Docker </a:t>
            </a:r>
            <a:r>
              <a:rPr lang="en-US" altLang="en-US" sz="2000" dirty="0">
                <a:latin typeface="+mn-lt"/>
                <a:hlinkClick r:id="rId4">
                  <a:extLst>
                    <a:ext uri="{A12FA001-AC4F-418D-AE19-62706E023703}">
                      <ahyp:hlinkClr xmlns:ahyp="http://schemas.microsoft.com/office/drawing/2018/hyperlinkcolor" val="tx"/>
                    </a:ext>
                  </a:extLst>
                </a:hlinkClick>
              </a:rPr>
              <a:t>containers</a:t>
            </a:r>
            <a:r>
              <a:rPr lang="en-US" altLang="en-US" sz="2000" dirty="0">
                <a:latin typeface="+mn-lt"/>
              </a:rPr>
              <a:t> and container-based applications across a cluster of container hosts.</a:t>
            </a:r>
          </a:p>
          <a:p>
            <a:endParaRPr lang="en-US" altLang="en-US" sz="2000" dirty="0">
              <a:latin typeface="+mn-lt"/>
            </a:endParaRPr>
          </a:p>
          <a:p>
            <a:r>
              <a:rPr lang="en-US" altLang="en-US" sz="2000" dirty="0">
                <a:latin typeface="+mn-lt"/>
              </a:rPr>
              <a:t>AKS became generally available in June 2018.</a:t>
            </a:r>
          </a:p>
          <a:p>
            <a:endParaRPr lang="en-US" altLang="en-US" sz="2000" dirty="0">
              <a:latin typeface="+mn-lt"/>
            </a:endParaRPr>
          </a:p>
          <a:p>
            <a:r>
              <a:rPr lang="en-US" altLang="en-US" sz="2000" dirty="0">
                <a:latin typeface="+mn-lt"/>
              </a:rPr>
              <a:t>1.24 is latest GA version</a:t>
            </a:r>
          </a:p>
        </p:txBody>
      </p:sp>
      <p:pic>
        <p:nvPicPr>
          <p:cNvPr id="2050" name="Picture 2" descr="Industry use-case on Azure Kubernetes service. | by Nishant Bhosale | Medium">
            <a:extLst>
              <a:ext uri="{FF2B5EF4-FFF2-40B4-BE49-F238E27FC236}">
                <a16:creationId xmlns:a16="http://schemas.microsoft.com/office/drawing/2014/main" id="{FED6BA5F-D76D-499F-8AF6-F715CF6FC9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80" y="411209"/>
            <a:ext cx="3411992" cy="158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3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615995" y="269919"/>
            <a:ext cx="11014726" cy="1014871"/>
          </a:xfrm>
        </p:spPr>
        <p:txBody>
          <a:bodyPr/>
          <a:lstStyle/>
          <a:p>
            <a:pPr>
              <a:spcBef>
                <a:spcPts val="800"/>
              </a:spcBef>
            </a:pPr>
            <a:r>
              <a:rPr lang="en-AU" sz="4400" dirty="0"/>
              <a:t>Intro to containerization (docker) 	</a:t>
            </a:r>
            <a:br>
              <a:rPr lang="en-AU" sz="3200" dirty="0"/>
            </a:br>
            <a:br>
              <a:rPr lang="en-AU" sz="3200" dirty="0"/>
            </a:br>
            <a:r>
              <a:rPr lang="en-AU" sz="2000" dirty="0"/>
              <a:t>Before Containers Companies must deploy their software on VMs or BareMetal , but they were facing a lot of challenges in managing and orchestration of applications , also deploying application on different platforms and moving application from </a:t>
            </a:r>
            <a:r>
              <a:rPr lang="en-AU" sz="2000" dirty="0" err="1"/>
              <a:t>Dev</a:t>
            </a:r>
            <a:r>
              <a:rPr lang="en-AU" sz="2000" dirty="0" err="1">
                <a:sym typeface="Wingdings" panose="05000000000000000000" pitchFamily="2" charset="2"/>
              </a:rPr>
              <a:t></a:t>
            </a:r>
            <a:r>
              <a:rPr lang="en-AU" sz="2000" dirty="0" err="1"/>
              <a:t>Staging</a:t>
            </a:r>
            <a:r>
              <a:rPr lang="en-AU" sz="2000" dirty="0" err="1">
                <a:sym typeface="Wingdings" panose="05000000000000000000" pitchFamily="2" charset="2"/>
              </a:rPr>
              <a:t>Prod</a:t>
            </a:r>
            <a:r>
              <a:rPr lang="en-AU" sz="2000" dirty="0">
                <a:sym typeface="Wingdings" panose="05000000000000000000" pitchFamily="2" charset="2"/>
              </a:rPr>
              <a:t>   , Inconsistence  environments  &amp; Human error</a:t>
            </a:r>
            <a:br>
              <a:rPr lang="en-AU" sz="2000" dirty="0">
                <a:sym typeface="Wingdings" panose="05000000000000000000" pitchFamily="2" charset="2"/>
              </a:rPr>
            </a:br>
            <a:br>
              <a:rPr lang="en-AU" sz="2000" dirty="0">
                <a:sym typeface="Wingdings" panose="05000000000000000000" pitchFamily="2" charset="2"/>
              </a:rPr>
            </a:br>
            <a:r>
              <a:rPr lang="en-AU" sz="2000" dirty="0">
                <a:sym typeface="Wingdings" panose="05000000000000000000" pitchFamily="2" charset="2"/>
              </a:rPr>
              <a:t>Also problem of maintaining Multi-Host applications and isolation between Applications</a:t>
            </a:r>
            <a:br>
              <a:rPr lang="en-AU" sz="2800" dirty="0">
                <a:sym typeface="Wingdings" panose="05000000000000000000" pitchFamily="2" charset="2"/>
              </a:rPr>
            </a:br>
            <a:br>
              <a:rPr lang="en-AU" sz="2800" dirty="0">
                <a:sym typeface="Wingdings" panose="05000000000000000000" pitchFamily="2" charset="2"/>
              </a:rPr>
            </a:br>
            <a:br>
              <a:rPr lang="en-US" sz="3200" dirty="0"/>
            </a:br>
            <a:br>
              <a:rPr lang="en-US" sz="3200" dirty="0"/>
            </a:br>
            <a:br>
              <a:rPr lang="en-AU" sz="3200" dirty="0"/>
            </a:br>
            <a:endParaRPr lang="en-US" dirty="0"/>
          </a:p>
        </p:txBody>
      </p:sp>
      <p:pic>
        <p:nvPicPr>
          <p:cNvPr id="4" name="Picture 3">
            <a:extLst>
              <a:ext uri="{FF2B5EF4-FFF2-40B4-BE49-F238E27FC236}">
                <a16:creationId xmlns:a16="http://schemas.microsoft.com/office/drawing/2014/main" id="{0BAD2076-FD58-4523-B812-2C5F963B161D}"/>
              </a:ext>
            </a:extLst>
          </p:cNvPr>
          <p:cNvPicPr>
            <a:picLocks noChangeAspect="1"/>
          </p:cNvPicPr>
          <p:nvPr/>
        </p:nvPicPr>
        <p:blipFill>
          <a:blip r:embed="rId3"/>
          <a:stretch>
            <a:fillRect/>
          </a:stretch>
        </p:blipFill>
        <p:spPr>
          <a:xfrm>
            <a:off x="2200970" y="2835797"/>
            <a:ext cx="7938453" cy="3913945"/>
          </a:xfrm>
          <a:prstGeom prst="rect">
            <a:avLst/>
          </a:prstGeom>
        </p:spPr>
      </p:pic>
    </p:spTree>
    <p:extLst>
      <p:ext uri="{BB962C8B-B14F-4D97-AF65-F5344CB8AC3E}">
        <p14:creationId xmlns:p14="http://schemas.microsoft.com/office/powerpoint/2010/main" val="73448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426425" y="1184319"/>
            <a:ext cx="11014726" cy="3535032"/>
          </a:xfrm>
        </p:spPr>
        <p:txBody>
          <a:bodyPr/>
          <a:lstStyle/>
          <a:p>
            <a:pPr>
              <a:spcBef>
                <a:spcPts val="800"/>
              </a:spcBef>
            </a:pPr>
            <a:r>
              <a:rPr lang="en-AU" sz="6600" dirty="0"/>
              <a:t>AKS  Demo</a:t>
            </a:r>
            <a:endParaRPr lang="en-US" sz="6600" dirty="0"/>
          </a:p>
        </p:txBody>
      </p:sp>
    </p:spTree>
    <p:extLst>
      <p:ext uri="{BB962C8B-B14F-4D97-AF65-F5344CB8AC3E}">
        <p14:creationId xmlns:p14="http://schemas.microsoft.com/office/powerpoint/2010/main" val="158135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Infra Structure as Code (</a:t>
            </a:r>
            <a:r>
              <a:rPr lang="en-US" dirty="0" err="1"/>
              <a:t>IaC</a:t>
            </a:r>
            <a:r>
              <a:rPr lang="en-US" dirty="0"/>
              <a:t>)</a:t>
            </a:r>
          </a:p>
        </p:txBody>
      </p:sp>
      <p:pic>
        <p:nvPicPr>
          <p:cNvPr id="1026" name="Picture 2" descr="DevOps Infrastructure as Code - HashRoot">
            <a:extLst>
              <a:ext uri="{FF2B5EF4-FFF2-40B4-BE49-F238E27FC236}">
                <a16:creationId xmlns:a16="http://schemas.microsoft.com/office/drawing/2014/main" id="{669C9D24-1530-4FE0-A459-7A72A3722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982" y="3810000"/>
            <a:ext cx="4267200" cy="2933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0CC24AC-8CE2-41B8-9D27-B9A10CEB1A03}"/>
              </a:ext>
            </a:extLst>
          </p:cNvPr>
          <p:cNvSpPr txBox="1"/>
          <p:nvPr/>
        </p:nvSpPr>
        <p:spPr>
          <a:xfrm>
            <a:off x="723481" y="1436914"/>
            <a:ext cx="8268119" cy="2062103"/>
          </a:xfrm>
          <a:prstGeom prst="rect">
            <a:avLst/>
          </a:prstGeom>
          <a:noFill/>
        </p:spPr>
        <p:txBody>
          <a:bodyPr wrap="square">
            <a:spAutoFit/>
          </a:bodyPr>
          <a:lstStyle/>
          <a:p>
            <a:r>
              <a:rPr lang="en-US" sz="1600" dirty="0">
                <a:solidFill>
                  <a:srgbClr val="171717"/>
                </a:solidFill>
                <a:latin typeface="Segoe UI" panose="020B0502040204020203" pitchFamily="34" charset="0"/>
              </a:rPr>
              <a:t>Infrastructure as Code (</a:t>
            </a:r>
            <a:r>
              <a:rPr lang="en-US" sz="1600" dirty="0" err="1">
                <a:solidFill>
                  <a:srgbClr val="171717"/>
                </a:solidFill>
                <a:latin typeface="Segoe UI" panose="020B0502040204020203" pitchFamily="34" charset="0"/>
              </a:rPr>
              <a:t>IaC</a:t>
            </a:r>
            <a:r>
              <a:rPr lang="en-US" sz="1600" dirty="0">
                <a:solidFill>
                  <a:srgbClr val="171717"/>
                </a:solidFill>
                <a:latin typeface="Segoe UI" panose="020B0502040204020203" pitchFamily="34" charset="0"/>
              </a:rPr>
              <a:t>) is the management of infrastructure (networks, virtual machines, load balancers, and connection topology) in a </a:t>
            </a:r>
            <a:r>
              <a:rPr lang="en-US" sz="1600" b="1" dirty="0">
                <a:solidFill>
                  <a:srgbClr val="171717"/>
                </a:solidFill>
                <a:latin typeface="Segoe UI" panose="020B0502040204020203" pitchFamily="34" charset="0"/>
              </a:rPr>
              <a:t>descriptive model</a:t>
            </a:r>
            <a:r>
              <a:rPr lang="en-US" sz="1600" dirty="0">
                <a:solidFill>
                  <a:srgbClr val="171717"/>
                </a:solidFill>
                <a:latin typeface="Segoe UI" panose="020B0502040204020203" pitchFamily="34" charset="0"/>
              </a:rPr>
              <a:t>, using the same versioning as DevOps team uses for source code. Like the principle that the same source code generates the same binary, an </a:t>
            </a:r>
            <a:r>
              <a:rPr lang="en-US" sz="1600" dirty="0" err="1">
                <a:solidFill>
                  <a:srgbClr val="171717"/>
                </a:solidFill>
                <a:latin typeface="Segoe UI" panose="020B0502040204020203" pitchFamily="34" charset="0"/>
              </a:rPr>
              <a:t>IaC</a:t>
            </a:r>
            <a:r>
              <a:rPr lang="en-US" sz="1600" dirty="0">
                <a:solidFill>
                  <a:srgbClr val="171717"/>
                </a:solidFill>
                <a:latin typeface="Segoe UI" panose="020B0502040204020203" pitchFamily="34" charset="0"/>
              </a:rPr>
              <a:t> model generates the same environment every time it is applied. </a:t>
            </a:r>
            <a:r>
              <a:rPr lang="en-US" sz="1600" dirty="0" err="1">
                <a:solidFill>
                  <a:srgbClr val="171717"/>
                </a:solidFill>
                <a:latin typeface="Segoe UI" panose="020B0502040204020203" pitchFamily="34" charset="0"/>
              </a:rPr>
              <a:t>IaC</a:t>
            </a:r>
            <a:r>
              <a:rPr lang="en-US" sz="1600" dirty="0">
                <a:solidFill>
                  <a:srgbClr val="171717"/>
                </a:solidFill>
                <a:latin typeface="Segoe UI" panose="020B0502040204020203" pitchFamily="34" charset="0"/>
              </a:rPr>
              <a:t> is a key DevOps practice and is used in conjunction with </a:t>
            </a:r>
            <a:r>
              <a:rPr lang="en-US" sz="1600" dirty="0">
                <a:latin typeface="Segoe UI" panose="020B0502040204020203" pitchFamily="34" charset="0"/>
                <a:hlinkClick r:id="rId3"/>
              </a:rPr>
              <a:t>continuous delivery</a:t>
            </a:r>
            <a:r>
              <a:rPr lang="en-US" sz="1600" dirty="0">
                <a:solidFill>
                  <a:srgbClr val="171717"/>
                </a:solidFill>
                <a:latin typeface="Segoe UI" panose="020B0502040204020203" pitchFamily="34" charset="0"/>
              </a:rPr>
              <a:t>.</a:t>
            </a:r>
          </a:p>
          <a:p>
            <a:endParaRPr lang="en-US" sz="1600" dirty="0">
              <a:solidFill>
                <a:srgbClr val="171717"/>
              </a:solidFill>
              <a:latin typeface="Segoe UI" panose="020B0502040204020203" pitchFamily="34" charset="0"/>
            </a:endParaRPr>
          </a:p>
          <a:p>
            <a:r>
              <a:rPr lang="en-US" sz="1600" dirty="0">
                <a:solidFill>
                  <a:srgbClr val="171717"/>
                </a:solidFill>
                <a:latin typeface="Segoe UI" panose="020B0502040204020203" pitchFamily="34" charset="0"/>
              </a:rPr>
              <a:t>it makes environments more </a:t>
            </a:r>
            <a:r>
              <a:rPr lang="en-US" sz="1600" b="1" dirty="0">
                <a:solidFill>
                  <a:srgbClr val="171717"/>
                </a:solidFill>
                <a:latin typeface="Segoe UI" panose="020B0502040204020203" pitchFamily="34" charset="0"/>
              </a:rPr>
              <a:t>predictable</a:t>
            </a:r>
            <a:r>
              <a:rPr lang="en-US" sz="1600" dirty="0">
                <a:solidFill>
                  <a:srgbClr val="171717"/>
                </a:solidFill>
                <a:latin typeface="Segoe UI" panose="020B0502040204020203" pitchFamily="34" charset="0"/>
              </a:rPr>
              <a:t> </a:t>
            </a:r>
            <a:endParaRPr lang="en-US" sz="1600" dirty="0"/>
          </a:p>
        </p:txBody>
      </p:sp>
      <p:pic>
        <p:nvPicPr>
          <p:cNvPr id="2050" name="Picture 2" descr="Infrastructure as Code and vRealize Automation - VMware Cloud ...">
            <a:extLst>
              <a:ext uri="{FF2B5EF4-FFF2-40B4-BE49-F238E27FC236}">
                <a16:creationId xmlns:a16="http://schemas.microsoft.com/office/drawing/2014/main" id="{44ED935E-3F3D-467E-81D4-F6423C804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3581401"/>
            <a:ext cx="2286000" cy="310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98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CC24AC-8CE2-41B8-9D27-B9A10CEB1A03}"/>
              </a:ext>
            </a:extLst>
          </p:cNvPr>
          <p:cNvSpPr txBox="1"/>
          <p:nvPr/>
        </p:nvSpPr>
        <p:spPr>
          <a:xfrm>
            <a:off x="259773" y="1436914"/>
            <a:ext cx="8731827" cy="5016758"/>
          </a:xfrm>
          <a:prstGeom prst="rect">
            <a:avLst/>
          </a:prstGeom>
          <a:noFill/>
        </p:spPr>
        <p:txBody>
          <a:bodyPr wrap="square">
            <a:spAutoFit/>
          </a:bodyPr>
          <a:lstStyle/>
          <a:p>
            <a:r>
              <a:rPr lang="en-US" sz="1600" b="0" i="0" dirty="0">
                <a:solidFill>
                  <a:srgbClr val="161616"/>
                </a:solidFill>
                <a:effectLst/>
                <a:latin typeface="IBM Plex Sans" panose="020B0503050203000203" pitchFamily="34" charset="0"/>
              </a:rPr>
              <a:t>Terraform is an open source “Infrastructure as Code” tool, </a:t>
            </a:r>
          </a:p>
          <a:p>
            <a:r>
              <a:rPr lang="en-US" sz="1600" b="0" i="0" dirty="0">
                <a:solidFill>
                  <a:srgbClr val="161616"/>
                </a:solidFill>
                <a:effectLst/>
                <a:latin typeface="IBM Plex Sans" panose="020B0503050203000203" pitchFamily="34" charset="0"/>
              </a:rPr>
              <a:t>created by </a:t>
            </a:r>
            <a:r>
              <a:rPr lang="en-US" sz="1600" b="0" i="0" dirty="0" err="1">
                <a:solidFill>
                  <a:srgbClr val="161616"/>
                </a:solidFill>
                <a:effectLst/>
                <a:latin typeface="IBM Plex Sans" panose="020B0503050203000203" pitchFamily="34" charset="0"/>
              </a:rPr>
              <a:t>HashiCorp</a:t>
            </a:r>
            <a:r>
              <a:rPr lang="en-US" sz="1600" b="0" i="0" dirty="0">
                <a:solidFill>
                  <a:srgbClr val="161616"/>
                </a:solidFill>
                <a:effectLst/>
                <a:latin typeface="IBM Plex Sans" panose="020B0503050203000203" pitchFamily="34" charset="0"/>
              </a:rPr>
              <a:t>. </a:t>
            </a:r>
            <a:r>
              <a:rPr lang="en-US" sz="1600" dirty="0">
                <a:solidFill>
                  <a:srgbClr val="161616"/>
                </a:solidFill>
                <a:latin typeface="IBM Plex Sans" panose="020B0503050203000203" pitchFamily="34" charset="0"/>
              </a:rPr>
              <a:t>Written in Go Lang</a:t>
            </a:r>
            <a:endParaRPr lang="en-US" sz="1600" b="0" i="0" dirty="0">
              <a:solidFill>
                <a:srgbClr val="161616"/>
              </a:solidFill>
              <a:effectLst/>
              <a:latin typeface="IBM Plex Sans" panose="020B0503050203000203" pitchFamily="34" charset="0"/>
            </a:endParaRPr>
          </a:p>
          <a:p>
            <a:endParaRPr lang="en-US" sz="1600" dirty="0">
              <a:solidFill>
                <a:srgbClr val="161616"/>
              </a:solidFill>
              <a:latin typeface="IBM Plex Sans" panose="020B0503050203000203" pitchFamily="34" charset="0"/>
            </a:endParaRPr>
          </a:p>
          <a:p>
            <a:endParaRPr lang="en-US" sz="1600" dirty="0">
              <a:solidFill>
                <a:srgbClr val="161616"/>
              </a:solidFill>
              <a:latin typeface="IBM Plex Sans" panose="020B0503050203000203" pitchFamily="34" charset="0"/>
            </a:endParaRPr>
          </a:p>
          <a:p>
            <a:r>
              <a:rPr lang="en-US" sz="1600" dirty="0">
                <a:solidFill>
                  <a:srgbClr val="161616"/>
                </a:solidFill>
                <a:latin typeface="IBM Plex Sans" panose="020B0503050203000203" pitchFamily="34" charset="0"/>
              </a:rPr>
              <a:t>Mostly used in Cloud </a:t>
            </a:r>
          </a:p>
          <a:p>
            <a:endParaRPr lang="en-US" sz="1600" dirty="0">
              <a:solidFill>
                <a:srgbClr val="161616"/>
              </a:solidFill>
              <a:latin typeface="IBM Plex Sans" panose="020B0503050203000203" pitchFamily="34" charset="0"/>
            </a:endParaRPr>
          </a:p>
          <a:p>
            <a:r>
              <a:rPr lang="en-US" sz="1600" b="0" i="0" dirty="0">
                <a:solidFill>
                  <a:srgbClr val="161616"/>
                </a:solidFill>
                <a:effectLst/>
                <a:latin typeface="IBM Plex Sans" panose="020B0503050203000203" pitchFamily="34" charset="0"/>
              </a:rPr>
              <a:t>A </a:t>
            </a:r>
            <a:r>
              <a:rPr lang="en-US" sz="1600" b="0" i="1" dirty="0">
                <a:solidFill>
                  <a:srgbClr val="161616"/>
                </a:solidFill>
                <a:effectLst/>
                <a:latin typeface="IBM Plex Sans" panose="020B0503050203000203" pitchFamily="34" charset="0"/>
              </a:rPr>
              <a:t>declarative</a:t>
            </a:r>
            <a:r>
              <a:rPr lang="en-US" sz="1600" b="0" i="0" dirty="0">
                <a:solidFill>
                  <a:srgbClr val="161616"/>
                </a:solidFill>
                <a:effectLst/>
                <a:latin typeface="IBM Plex Sans" panose="020B0503050203000203" pitchFamily="34" charset="0"/>
              </a:rPr>
              <a:t> coding tool, Terraform enables developers to use a high-level configuration language called HCL (</a:t>
            </a:r>
            <a:r>
              <a:rPr lang="en-US" sz="1600" b="0" i="0" dirty="0" err="1">
                <a:solidFill>
                  <a:srgbClr val="161616"/>
                </a:solidFill>
                <a:effectLst/>
                <a:latin typeface="IBM Plex Sans" panose="020B0503050203000203" pitchFamily="34" charset="0"/>
              </a:rPr>
              <a:t>HashiCorp</a:t>
            </a:r>
            <a:r>
              <a:rPr lang="en-US" sz="1600" b="0" i="0" dirty="0">
                <a:solidFill>
                  <a:srgbClr val="161616"/>
                </a:solidFill>
                <a:effectLst/>
                <a:latin typeface="IBM Plex Sans" panose="020B0503050203000203" pitchFamily="34" charset="0"/>
              </a:rPr>
              <a:t> Configuration Language) to describe the </a:t>
            </a:r>
            <a:r>
              <a:rPr lang="en-US" sz="1600" b="1" i="0" dirty="0">
                <a:solidFill>
                  <a:srgbClr val="161616"/>
                </a:solidFill>
                <a:effectLst/>
                <a:latin typeface="IBM Plex Sans" panose="020B0503050203000203" pitchFamily="34" charset="0"/>
              </a:rPr>
              <a:t>desired</a:t>
            </a:r>
            <a:r>
              <a:rPr lang="en-US" sz="1600" b="0" i="0" dirty="0">
                <a:solidFill>
                  <a:srgbClr val="161616"/>
                </a:solidFill>
                <a:effectLst/>
                <a:latin typeface="IBM Plex Sans" panose="020B0503050203000203" pitchFamily="34" charset="0"/>
              </a:rPr>
              <a:t> “end-state” cloud or on-premises infrastructure for running an application. </a:t>
            </a:r>
          </a:p>
          <a:p>
            <a:endParaRPr lang="en-US" sz="1600" dirty="0">
              <a:solidFill>
                <a:srgbClr val="161616"/>
              </a:solidFill>
              <a:latin typeface="IBM Plex Sans" panose="020B0503050203000203" pitchFamily="34" charset="0"/>
            </a:endParaRPr>
          </a:p>
          <a:p>
            <a:r>
              <a:rPr lang="en-US" sz="1600" b="0" i="0" dirty="0">
                <a:solidFill>
                  <a:srgbClr val="161616"/>
                </a:solidFill>
                <a:effectLst/>
                <a:latin typeface="IBM Plex Sans" panose="020B0503050203000203" pitchFamily="34" charset="0"/>
              </a:rPr>
              <a:t>It then generates a plan for reaching that end-state and executes the plan to provision the infrastructure.</a:t>
            </a:r>
          </a:p>
          <a:p>
            <a:endParaRPr lang="en-US" sz="1600" dirty="0">
              <a:solidFill>
                <a:srgbClr val="161616"/>
              </a:solidFill>
              <a:latin typeface="IBM Plex Sans" panose="020B0503050203000203" pitchFamily="34" charset="0"/>
            </a:endParaRPr>
          </a:p>
          <a:p>
            <a:r>
              <a:rPr lang="en-US" sz="1600" dirty="0">
                <a:solidFill>
                  <a:srgbClr val="171717"/>
                </a:solidFill>
                <a:latin typeface="Segoe UI" panose="020B0502040204020203" pitchFamily="34" charset="0"/>
                <a:hlinkClick r:id="rId2"/>
              </a:rPr>
              <a:t>https://www.youtube.com/watch?v=tomUWcQ0P3k</a:t>
            </a:r>
            <a:r>
              <a:rPr lang="en-US" sz="1600" dirty="0">
                <a:solidFill>
                  <a:srgbClr val="161616"/>
                </a:solidFill>
                <a:latin typeface="IBM Plex Sans" panose="020B0503050203000203" pitchFamily="34" charset="0"/>
              </a:rPr>
              <a:t> </a:t>
            </a:r>
          </a:p>
          <a:p>
            <a:endParaRPr lang="en-US" sz="1600" dirty="0">
              <a:solidFill>
                <a:srgbClr val="161616"/>
              </a:solidFill>
              <a:latin typeface="IBM Plex Sans" panose="020B0503050203000203" pitchFamily="34" charset="0"/>
            </a:endParaRPr>
          </a:p>
          <a:p>
            <a:endParaRPr lang="en-US" sz="1600" dirty="0">
              <a:solidFill>
                <a:srgbClr val="161616"/>
              </a:solidFill>
              <a:latin typeface="IBM Plex Sans" panose="020B0503050203000203" pitchFamily="34" charset="0"/>
            </a:endParaRPr>
          </a:p>
          <a:p>
            <a:r>
              <a:rPr lang="en-US" sz="1600" dirty="0">
                <a:solidFill>
                  <a:srgbClr val="161616"/>
                </a:solidFill>
                <a:latin typeface="IBM Plex Sans" panose="020B0503050203000203" pitchFamily="34" charset="0"/>
              </a:rPr>
              <a:t>Terraform keep track of changes (diff) like Git , if you run terraform apply again it will check for changes and do it</a:t>
            </a:r>
          </a:p>
          <a:p>
            <a:endParaRPr lang="en-US" sz="1600" dirty="0">
              <a:solidFill>
                <a:srgbClr val="161616"/>
              </a:solidFill>
              <a:latin typeface="IBM Plex Sans" panose="020B0503050203000203" pitchFamily="34" charset="0"/>
            </a:endParaRPr>
          </a:p>
          <a:p>
            <a:r>
              <a:rPr lang="en-US" sz="1600" b="1" dirty="0">
                <a:solidFill>
                  <a:srgbClr val="161616"/>
                </a:solidFill>
                <a:latin typeface="IBM Plex Sans" panose="020B0503050203000203" pitchFamily="34" charset="0"/>
              </a:rPr>
              <a:t>Current state Vs desired state </a:t>
            </a:r>
            <a:endParaRPr lang="en-US" sz="1600" b="1" dirty="0"/>
          </a:p>
        </p:txBody>
      </p:sp>
      <p:pic>
        <p:nvPicPr>
          <p:cNvPr id="2" name="Picture 2" descr="GitHub - hashicorp/terraform: Terraform enables you to safely and  predictably create, change, and improve infrastructure. It is an open  source tool that codifies APIs into declarative configuration files that  can be shared">
            <a:extLst>
              <a:ext uri="{FF2B5EF4-FFF2-40B4-BE49-F238E27FC236}">
                <a16:creationId xmlns:a16="http://schemas.microsoft.com/office/drawing/2014/main" id="{10B11932-9D3C-3B32-9104-D6CC0AF92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32" y="255444"/>
            <a:ext cx="4174114" cy="1000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2D01D05-252E-503B-8885-0F98DCDFB2E6}"/>
              </a:ext>
            </a:extLst>
          </p:cNvPr>
          <p:cNvPicPr>
            <a:picLocks noChangeAspect="1"/>
          </p:cNvPicPr>
          <p:nvPr/>
        </p:nvPicPr>
        <p:blipFill>
          <a:blip r:embed="rId4"/>
          <a:stretch>
            <a:fillRect/>
          </a:stretch>
        </p:blipFill>
        <p:spPr>
          <a:xfrm>
            <a:off x="6861462" y="0"/>
            <a:ext cx="5330538" cy="2582141"/>
          </a:xfrm>
          <a:prstGeom prst="rect">
            <a:avLst/>
          </a:prstGeom>
        </p:spPr>
      </p:pic>
    </p:spTree>
    <p:extLst>
      <p:ext uri="{BB962C8B-B14F-4D97-AF65-F5344CB8AC3E}">
        <p14:creationId xmlns:p14="http://schemas.microsoft.com/office/powerpoint/2010/main" val="338483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itHub - hashicorp/terraform: Terraform enables you to safely and  predictably create, change, and improve infrastructure. It is an open  source tool that codifies APIs into declarative configuration files that  can be shared">
            <a:extLst>
              <a:ext uri="{FF2B5EF4-FFF2-40B4-BE49-F238E27FC236}">
                <a16:creationId xmlns:a16="http://schemas.microsoft.com/office/drawing/2014/main" id="{10B11932-9D3C-3B32-9104-D6CC0AF92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32" y="255444"/>
            <a:ext cx="4174114" cy="10003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AB94A60-A0B1-D443-6A93-C7FDAEFFE565}"/>
              </a:ext>
            </a:extLst>
          </p:cNvPr>
          <p:cNvPicPr>
            <a:picLocks noChangeAspect="1"/>
          </p:cNvPicPr>
          <p:nvPr/>
        </p:nvPicPr>
        <p:blipFill>
          <a:blip r:embed="rId3"/>
          <a:stretch>
            <a:fillRect/>
          </a:stretch>
        </p:blipFill>
        <p:spPr>
          <a:xfrm>
            <a:off x="374073" y="2141433"/>
            <a:ext cx="8525692" cy="4096491"/>
          </a:xfrm>
          <a:prstGeom prst="rect">
            <a:avLst/>
          </a:prstGeom>
        </p:spPr>
      </p:pic>
      <p:sp>
        <p:nvSpPr>
          <p:cNvPr id="6" name="Title 2">
            <a:extLst>
              <a:ext uri="{FF2B5EF4-FFF2-40B4-BE49-F238E27FC236}">
                <a16:creationId xmlns:a16="http://schemas.microsoft.com/office/drawing/2014/main" id="{F2C5807D-9806-4AD4-C90C-8E4E95236C63}"/>
              </a:ext>
            </a:extLst>
          </p:cNvPr>
          <p:cNvSpPr>
            <a:spLocks noGrp="1"/>
          </p:cNvSpPr>
          <p:nvPr>
            <p:ph type="title"/>
          </p:nvPr>
        </p:nvSpPr>
        <p:spPr>
          <a:xfrm>
            <a:off x="494987" y="1423554"/>
            <a:ext cx="6498095" cy="553998"/>
          </a:xfrm>
        </p:spPr>
        <p:txBody>
          <a:bodyPr>
            <a:normAutofit/>
          </a:bodyPr>
          <a:lstStyle/>
          <a:p>
            <a:r>
              <a:rPr lang="en-US" dirty="0"/>
              <a:t>Providers</a:t>
            </a:r>
          </a:p>
        </p:txBody>
      </p:sp>
      <p:sp>
        <p:nvSpPr>
          <p:cNvPr id="9" name="TextBox 8">
            <a:extLst>
              <a:ext uri="{FF2B5EF4-FFF2-40B4-BE49-F238E27FC236}">
                <a16:creationId xmlns:a16="http://schemas.microsoft.com/office/drawing/2014/main" id="{7DAD2ED5-309B-C6C4-A83D-2B599FDCF6C1}"/>
              </a:ext>
            </a:extLst>
          </p:cNvPr>
          <p:cNvSpPr txBox="1"/>
          <p:nvPr/>
        </p:nvSpPr>
        <p:spPr>
          <a:xfrm>
            <a:off x="303934" y="6309652"/>
            <a:ext cx="6738504" cy="369332"/>
          </a:xfrm>
          <a:prstGeom prst="rect">
            <a:avLst/>
          </a:prstGeom>
          <a:noFill/>
        </p:spPr>
        <p:txBody>
          <a:bodyPr wrap="square">
            <a:spAutoFit/>
          </a:bodyPr>
          <a:lstStyle/>
          <a:p>
            <a:r>
              <a:rPr lang="en-US" dirty="0">
                <a:hlinkClick r:id="rId4"/>
              </a:rPr>
              <a:t>https://registry.terraform.io/browse/providers</a:t>
            </a:r>
            <a:r>
              <a:rPr lang="en-US" dirty="0"/>
              <a:t> </a:t>
            </a:r>
          </a:p>
        </p:txBody>
      </p:sp>
    </p:spTree>
    <p:extLst>
      <p:ext uri="{BB962C8B-B14F-4D97-AF65-F5344CB8AC3E}">
        <p14:creationId xmlns:p14="http://schemas.microsoft.com/office/powerpoint/2010/main" val="150330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itHub - hashicorp/terraform: Terraform enables you to safely and  predictably create, change, and improve infrastructure. It is an open  source tool that codifies APIs into declarative configuration files that  can be shared">
            <a:extLst>
              <a:ext uri="{FF2B5EF4-FFF2-40B4-BE49-F238E27FC236}">
                <a16:creationId xmlns:a16="http://schemas.microsoft.com/office/drawing/2014/main" id="{10B11932-9D3C-3B32-9104-D6CC0AF92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32" y="255444"/>
            <a:ext cx="4174114" cy="1000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2BC5D08D-CAD3-476E-9C31-720E288F3687}"/>
              </a:ext>
            </a:extLst>
          </p:cNvPr>
          <p:cNvGraphicFramePr>
            <a:graphicFrameLocks noGrp="1"/>
          </p:cNvGraphicFramePr>
          <p:nvPr>
            <p:extLst>
              <p:ext uri="{D42A27DB-BD31-4B8C-83A1-F6EECF244321}">
                <p14:modId xmlns:p14="http://schemas.microsoft.com/office/powerpoint/2010/main" val="1579063155"/>
              </p:ext>
            </p:extLst>
          </p:nvPr>
        </p:nvGraphicFramePr>
        <p:xfrm>
          <a:off x="519545" y="1627138"/>
          <a:ext cx="9933709" cy="4993609"/>
        </p:xfrm>
        <a:graphic>
          <a:graphicData uri="http://schemas.openxmlformats.org/drawingml/2006/table">
            <a:tbl>
              <a:tblPr firstRow="1" bandRow="1">
                <a:tableStyleId>{93296810-A885-4BE3-A3E7-6D5BEEA58F35}</a:tableStyleId>
              </a:tblPr>
              <a:tblGrid>
                <a:gridCol w="5160860">
                  <a:extLst>
                    <a:ext uri="{9D8B030D-6E8A-4147-A177-3AD203B41FA5}">
                      <a16:colId xmlns:a16="http://schemas.microsoft.com/office/drawing/2014/main" val="3453525303"/>
                    </a:ext>
                  </a:extLst>
                </a:gridCol>
                <a:gridCol w="4772849">
                  <a:extLst>
                    <a:ext uri="{9D8B030D-6E8A-4147-A177-3AD203B41FA5}">
                      <a16:colId xmlns:a16="http://schemas.microsoft.com/office/drawing/2014/main" val="2814055324"/>
                    </a:ext>
                  </a:extLst>
                </a:gridCol>
              </a:tblGrid>
              <a:tr h="378568">
                <a:tc>
                  <a:txBody>
                    <a:bodyPr/>
                    <a:lstStyle/>
                    <a:p>
                      <a:r>
                        <a:rPr lang="en-US" dirty="0"/>
                        <a:t>Command</a:t>
                      </a:r>
                    </a:p>
                  </a:txBody>
                  <a:tcPr/>
                </a:tc>
                <a:tc>
                  <a:txBody>
                    <a:bodyPr/>
                    <a:lstStyle/>
                    <a:p>
                      <a:endParaRPr lang="en-US" dirty="0"/>
                    </a:p>
                  </a:txBody>
                  <a:tcPr/>
                </a:tc>
                <a:extLst>
                  <a:ext uri="{0D108BD9-81ED-4DB2-BD59-A6C34878D82A}">
                    <a16:rowId xmlns:a16="http://schemas.microsoft.com/office/drawing/2014/main" val="2136794817"/>
                  </a:ext>
                </a:extLst>
              </a:tr>
              <a:tr h="946419">
                <a:tc>
                  <a:txBody>
                    <a:bodyPr/>
                    <a:lstStyle/>
                    <a:p>
                      <a:r>
                        <a:rPr lang="en-US" sz="1800" b="0" i="0" kern="1200" dirty="0">
                          <a:solidFill>
                            <a:schemeClr val="dk1"/>
                          </a:solidFill>
                          <a:effectLst/>
                          <a:latin typeface="+mn-lt"/>
                          <a:ea typeface="+mn-ea"/>
                          <a:cs typeface="+mn-cs"/>
                        </a:rPr>
                        <a:t>$ terraform </a:t>
                      </a:r>
                      <a:r>
                        <a:rPr lang="en-US" sz="1800" b="0" i="0" kern="1200" dirty="0" err="1">
                          <a:solidFill>
                            <a:schemeClr val="dk1"/>
                          </a:solidFill>
                          <a:effectLst/>
                          <a:latin typeface="+mn-lt"/>
                          <a:ea typeface="+mn-ea"/>
                          <a:cs typeface="+mn-cs"/>
                        </a:rPr>
                        <a:t>init</a:t>
                      </a:r>
                      <a:endParaRPr lang="en-US" sz="1400" dirty="0"/>
                    </a:p>
                  </a:txBody>
                  <a:tcPr/>
                </a:tc>
                <a:tc>
                  <a:txBody>
                    <a:bodyPr/>
                    <a:lstStyle/>
                    <a:p>
                      <a:r>
                        <a:rPr lang="en-US" sz="1800" b="0" i="0" kern="1200" dirty="0">
                          <a:solidFill>
                            <a:schemeClr val="dk1"/>
                          </a:solidFill>
                          <a:effectLst/>
                          <a:latin typeface="+mn-lt"/>
                          <a:ea typeface="+mn-ea"/>
                          <a:cs typeface="+mn-cs"/>
                        </a:rPr>
                        <a:t>to tell Terraform to scan the code, figure out which providers you’re using, and download the code for them</a:t>
                      </a:r>
                      <a:endParaRPr lang="en-US" sz="1400" dirty="0"/>
                    </a:p>
                  </a:txBody>
                  <a:tcPr/>
                </a:tc>
                <a:extLst>
                  <a:ext uri="{0D108BD9-81ED-4DB2-BD59-A6C34878D82A}">
                    <a16:rowId xmlns:a16="http://schemas.microsoft.com/office/drawing/2014/main" val="875536155"/>
                  </a:ext>
                </a:extLst>
              </a:tr>
              <a:tr h="2082123">
                <a:tc>
                  <a:txBody>
                    <a:bodyPr/>
                    <a:lstStyle/>
                    <a:p>
                      <a:r>
                        <a:rPr lang="en-US" sz="1800" b="0" i="0" kern="1200" dirty="0">
                          <a:solidFill>
                            <a:schemeClr val="dk1"/>
                          </a:solidFill>
                          <a:effectLst/>
                          <a:latin typeface="+mn-lt"/>
                          <a:ea typeface="+mn-ea"/>
                          <a:cs typeface="+mn-cs"/>
                        </a:rPr>
                        <a:t>$ terraform plan</a:t>
                      </a:r>
                      <a:endParaRPr lang="en-US" sz="1400" b="0" i="0" kern="1200" dirty="0">
                        <a:solidFill>
                          <a:schemeClr val="dk1"/>
                        </a:solidFill>
                        <a:effectLst/>
                        <a:latin typeface="+mn-lt"/>
                        <a:ea typeface="+mn-ea"/>
                        <a:cs typeface="+mn-cs"/>
                      </a:endParaRPr>
                    </a:p>
                  </a:txBody>
                  <a:tcPr/>
                </a:tc>
                <a:tc>
                  <a:txBody>
                    <a:bodyPr/>
                    <a:lstStyle/>
                    <a:p>
                      <a:r>
                        <a:rPr lang="en-US" sz="1800" b="0" i="0" kern="1200" dirty="0">
                          <a:solidFill>
                            <a:schemeClr val="dk1"/>
                          </a:solidFill>
                          <a:effectLst/>
                          <a:latin typeface="+mn-lt"/>
                          <a:ea typeface="+mn-ea"/>
                          <a:cs typeface="+mn-cs"/>
                        </a:rPr>
                        <a:t>lets you see what Terraform will do before actually making any changes. This is a great way to sanity-check your code before unleashing it onto the world. The output of the </a:t>
                      </a:r>
                      <a:r>
                        <a:rPr lang="en-US" sz="1400" dirty="0"/>
                        <a:t>plan</a:t>
                      </a:r>
                      <a:r>
                        <a:rPr lang="en-US" sz="1800" b="0" i="0" kern="1200" dirty="0">
                          <a:solidFill>
                            <a:schemeClr val="dk1"/>
                          </a:solidFill>
                          <a:effectLst/>
                          <a:latin typeface="+mn-lt"/>
                          <a:ea typeface="+mn-ea"/>
                          <a:cs typeface="+mn-cs"/>
                        </a:rPr>
                        <a:t> command is similar to the output of the </a:t>
                      </a:r>
                      <a:r>
                        <a:rPr lang="en-US" sz="1400" dirty="0"/>
                        <a:t>diff</a:t>
                      </a:r>
                      <a:r>
                        <a:rPr lang="en-US" sz="1800" b="0" i="0" kern="1200" dirty="0">
                          <a:solidFill>
                            <a:schemeClr val="dk1"/>
                          </a:solidFill>
                          <a:effectLst/>
                          <a:latin typeface="+mn-lt"/>
                          <a:ea typeface="+mn-ea"/>
                          <a:cs typeface="+mn-cs"/>
                        </a:rPr>
                        <a:t> command that is part of Unix,</a:t>
                      </a:r>
                    </a:p>
                    <a:p>
                      <a:r>
                        <a:rPr lang="en-US" sz="1800" b="0" i="0" kern="1200" dirty="0">
                          <a:solidFill>
                            <a:schemeClr val="dk1"/>
                          </a:solidFill>
                          <a:effectLst/>
                          <a:latin typeface="+mn-lt"/>
                          <a:ea typeface="+mn-ea"/>
                          <a:cs typeface="+mn-cs"/>
                        </a:rPr>
                        <a:t>Also </a:t>
                      </a:r>
                      <a:r>
                        <a:rPr lang="en-US" sz="1800" b="1" i="0" kern="1200" dirty="0">
                          <a:solidFill>
                            <a:schemeClr val="dk1"/>
                          </a:solidFill>
                          <a:effectLst/>
                          <a:latin typeface="+mn-lt"/>
                          <a:ea typeface="+mn-ea"/>
                          <a:cs typeface="+mn-cs"/>
                        </a:rPr>
                        <a:t>like dry run </a:t>
                      </a:r>
                      <a:endParaRPr lang="en-US" sz="1400" b="1" dirty="0"/>
                    </a:p>
                  </a:txBody>
                  <a:tcPr/>
                </a:tc>
                <a:extLst>
                  <a:ext uri="{0D108BD9-81ED-4DB2-BD59-A6C34878D82A}">
                    <a16:rowId xmlns:a16="http://schemas.microsoft.com/office/drawing/2014/main" val="720249429"/>
                  </a:ext>
                </a:extLst>
              </a:tr>
              <a:tr h="946419">
                <a:tc>
                  <a:txBody>
                    <a:bodyPr/>
                    <a:lstStyle/>
                    <a:p>
                      <a:r>
                        <a:rPr lang="en-US" sz="1800" b="0" i="0" kern="1200" dirty="0">
                          <a:solidFill>
                            <a:schemeClr val="dk1"/>
                          </a:solidFill>
                          <a:effectLst/>
                          <a:latin typeface="+mn-lt"/>
                          <a:ea typeface="+mn-ea"/>
                          <a:cs typeface="+mn-cs"/>
                        </a:rPr>
                        <a:t>$ terraform apply</a:t>
                      </a:r>
                      <a:br>
                        <a:rPr lang="en-US" dirty="0"/>
                      </a:br>
                      <a:endParaRPr lang="en-US" sz="1400" dirty="0"/>
                    </a:p>
                  </a:txBody>
                  <a:tcPr/>
                </a:tc>
                <a:tc>
                  <a:txBody>
                    <a:bodyPr/>
                    <a:lstStyle/>
                    <a:p>
                      <a:r>
                        <a:rPr lang="en-US" sz="1800" b="0" i="0" kern="1200" dirty="0">
                          <a:solidFill>
                            <a:schemeClr val="dk1"/>
                          </a:solidFill>
                          <a:effectLst/>
                          <a:latin typeface="+mn-lt"/>
                          <a:ea typeface="+mn-ea"/>
                          <a:cs typeface="+mn-cs"/>
                        </a:rPr>
                        <a:t>command shows you the same plan output and asks you to confirm whether you actually want to proceed with this plan</a:t>
                      </a:r>
                      <a:endParaRPr lang="en-US" sz="1400" dirty="0"/>
                    </a:p>
                  </a:txBody>
                  <a:tcPr/>
                </a:tc>
                <a:extLst>
                  <a:ext uri="{0D108BD9-81ED-4DB2-BD59-A6C34878D82A}">
                    <a16:rowId xmlns:a16="http://schemas.microsoft.com/office/drawing/2014/main" val="2302882943"/>
                  </a:ext>
                </a:extLst>
              </a:tr>
              <a:tr h="378568">
                <a:tc>
                  <a:txBody>
                    <a:bodyPr/>
                    <a:lstStyle/>
                    <a:p>
                      <a:r>
                        <a:rPr lang="en-US" sz="1800" b="0" i="0" kern="1200" dirty="0">
                          <a:solidFill>
                            <a:schemeClr val="dk1"/>
                          </a:solidFill>
                          <a:effectLst/>
                          <a:latin typeface="+mn-lt"/>
                          <a:ea typeface="+mn-ea"/>
                          <a:cs typeface="+mn-cs"/>
                        </a:rPr>
                        <a:t>$ terraform destroy</a:t>
                      </a:r>
                    </a:p>
                  </a:txBody>
                  <a:tcPr/>
                </a:tc>
                <a:tc>
                  <a:txBody>
                    <a:bodyPr/>
                    <a:lstStyle/>
                    <a:p>
                      <a:r>
                        <a:rPr lang="en-US" sz="1800" b="0" i="0" kern="1200" dirty="0">
                          <a:solidFill>
                            <a:schemeClr val="dk1"/>
                          </a:solidFill>
                          <a:effectLst/>
                          <a:latin typeface="+mn-lt"/>
                          <a:ea typeface="+mn-ea"/>
                          <a:cs typeface="+mn-cs"/>
                        </a:rPr>
                        <a:t>This will destroy all managed infra structure its reverse of apply </a:t>
                      </a:r>
                    </a:p>
                  </a:txBody>
                  <a:tcPr/>
                </a:tc>
                <a:extLst>
                  <a:ext uri="{0D108BD9-81ED-4DB2-BD59-A6C34878D82A}">
                    <a16:rowId xmlns:a16="http://schemas.microsoft.com/office/drawing/2014/main" val="3158847320"/>
                  </a:ext>
                </a:extLst>
              </a:tr>
            </a:tbl>
          </a:graphicData>
        </a:graphic>
      </p:graphicFrame>
    </p:spTree>
    <p:extLst>
      <p:ext uri="{BB962C8B-B14F-4D97-AF65-F5344CB8AC3E}">
        <p14:creationId xmlns:p14="http://schemas.microsoft.com/office/powerpoint/2010/main" val="3479544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CC24AC-8CE2-41B8-9D27-B9A10CEB1A03}"/>
              </a:ext>
            </a:extLst>
          </p:cNvPr>
          <p:cNvSpPr txBox="1"/>
          <p:nvPr/>
        </p:nvSpPr>
        <p:spPr>
          <a:xfrm>
            <a:off x="259773" y="1436914"/>
            <a:ext cx="11201400" cy="2062103"/>
          </a:xfrm>
          <a:prstGeom prst="rect">
            <a:avLst/>
          </a:prstGeom>
          <a:noFill/>
        </p:spPr>
        <p:txBody>
          <a:bodyPr wrap="square">
            <a:spAutoFit/>
          </a:bodyPr>
          <a:lstStyle/>
          <a:p>
            <a:endParaRPr lang="en-US" sz="1600" b="0" i="0" dirty="0">
              <a:effectLst/>
              <a:latin typeface="-apple-system"/>
            </a:endParaRPr>
          </a:p>
          <a:p>
            <a:r>
              <a:rPr lang="en-US" sz="1600" b="0" i="0" dirty="0">
                <a:effectLst/>
                <a:latin typeface="-apple-system"/>
              </a:rPr>
              <a:t>Ansible is a IT Automation tool that is used for </a:t>
            </a:r>
            <a:r>
              <a:rPr lang="en-US" sz="1600" b="0" i="0" dirty="0" err="1">
                <a:effectLst/>
                <a:latin typeface="-apple-system"/>
              </a:rPr>
              <a:t>CLoud</a:t>
            </a:r>
            <a:r>
              <a:rPr lang="en-US" sz="1600" b="0" i="0" dirty="0">
                <a:effectLst/>
                <a:latin typeface="-apple-system"/>
              </a:rPr>
              <a:t> Provisioning, configuration management, and application deployment and many more IT needs. It is the open source software that provide us infrastructure as code. It is very easily to use and manage every one can understand with in one day what is ansible and how to use. we can use it in Linux as well as Windows.</a:t>
            </a:r>
          </a:p>
          <a:p>
            <a:r>
              <a:rPr lang="en-US" sz="1600" dirty="0">
                <a:solidFill>
                  <a:srgbClr val="161616"/>
                </a:solidFill>
                <a:latin typeface="-apple-system"/>
              </a:rPr>
              <a:t>Based on Python and its </a:t>
            </a:r>
            <a:r>
              <a:rPr lang="en-US" sz="1600" b="1" dirty="0">
                <a:solidFill>
                  <a:srgbClr val="161616"/>
                </a:solidFill>
                <a:latin typeface="-apple-system"/>
              </a:rPr>
              <a:t>agentless</a:t>
            </a:r>
            <a:endParaRPr lang="en-US" sz="1600" b="1" i="0" dirty="0">
              <a:solidFill>
                <a:srgbClr val="161616"/>
              </a:solidFill>
              <a:effectLst/>
              <a:latin typeface="IBM Plex Sans" panose="020B0503050203000203" pitchFamily="34" charset="0"/>
            </a:endParaRPr>
          </a:p>
          <a:p>
            <a:endParaRPr lang="en-US" sz="1600" dirty="0">
              <a:solidFill>
                <a:srgbClr val="161616"/>
              </a:solidFill>
              <a:latin typeface="IBM Plex Sans" panose="020B0503050203000203" pitchFamily="34" charset="0"/>
            </a:endParaRPr>
          </a:p>
          <a:p>
            <a:endParaRPr lang="en-US" sz="1600" dirty="0">
              <a:solidFill>
                <a:srgbClr val="161616"/>
              </a:solidFill>
              <a:latin typeface="IBM Plex Sans" panose="020B0503050203000203" pitchFamily="34" charset="0"/>
            </a:endParaRPr>
          </a:p>
          <a:p>
            <a:r>
              <a:rPr lang="en-US" sz="1600" b="1" dirty="0">
                <a:solidFill>
                  <a:srgbClr val="161616"/>
                </a:solidFill>
                <a:latin typeface="IBM Plex Sans" panose="020B0503050203000203" pitchFamily="34" charset="0"/>
              </a:rPr>
              <a:t>Current state Vs desired state </a:t>
            </a:r>
            <a:endParaRPr lang="en-US" sz="1600" b="1" dirty="0"/>
          </a:p>
        </p:txBody>
      </p:sp>
      <p:pic>
        <p:nvPicPr>
          <p:cNvPr id="2052" name="Picture 4" descr="Industry Use Cases on Automation Using Ansible.">
            <a:extLst>
              <a:ext uri="{FF2B5EF4-FFF2-40B4-BE49-F238E27FC236}">
                <a16:creationId xmlns:a16="http://schemas.microsoft.com/office/drawing/2014/main" id="{F368D3D4-A362-7508-3F91-499EA40D9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998" y="3969327"/>
            <a:ext cx="5573002" cy="28886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Dell Technologies PowerStore – Part 16, Automation With Ansible -  Itzikr's Blog">
            <a:extLst>
              <a:ext uri="{FF2B5EF4-FFF2-40B4-BE49-F238E27FC236}">
                <a16:creationId xmlns:a16="http://schemas.microsoft.com/office/drawing/2014/main" id="{CA5A4587-5E9E-132D-D442-1E56FEAF9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2531918" cy="142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94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CC24AC-8CE2-41B8-9D27-B9A10CEB1A03}"/>
              </a:ext>
            </a:extLst>
          </p:cNvPr>
          <p:cNvSpPr txBox="1"/>
          <p:nvPr/>
        </p:nvSpPr>
        <p:spPr>
          <a:xfrm>
            <a:off x="197428" y="1603169"/>
            <a:ext cx="11201400" cy="1569660"/>
          </a:xfrm>
          <a:prstGeom prst="rect">
            <a:avLst/>
          </a:prstGeom>
          <a:noFill/>
        </p:spPr>
        <p:txBody>
          <a:bodyPr wrap="square">
            <a:spAutoFit/>
          </a:bodyPr>
          <a:lstStyle/>
          <a:p>
            <a:endParaRPr lang="en-US" sz="1600" b="0" i="0" dirty="0">
              <a:effectLst/>
              <a:latin typeface="-apple-system"/>
            </a:endParaRPr>
          </a:p>
          <a:p>
            <a:pPr algn="l" fontAlgn="auto"/>
            <a:r>
              <a:rPr lang="en-US" sz="1600" b="1" i="0" dirty="0">
                <a:effectLst/>
                <a:latin typeface="-apple-system"/>
              </a:rPr>
              <a:t>Ansible Tower:</a:t>
            </a:r>
          </a:p>
          <a:p>
            <a:pPr algn="l" fontAlgn="auto"/>
            <a:r>
              <a:rPr lang="en-US" sz="1600" b="0" i="0" dirty="0">
                <a:effectLst/>
                <a:latin typeface="-apple-system"/>
              </a:rPr>
              <a:t>Ansible tower is the Web-based solution that helps us to manage team and complex multi-tier architecture. It is the made for organizing management and it provides a dashboard with state summaries of all the hosts, allows quick deployments, and monitors all configurations.</a:t>
            </a:r>
          </a:p>
          <a:p>
            <a:endParaRPr lang="en-US" sz="1600" dirty="0">
              <a:solidFill>
                <a:srgbClr val="161616"/>
              </a:solidFill>
              <a:latin typeface="IBM Plex Sans" panose="020B0503050203000203" pitchFamily="34" charset="0"/>
            </a:endParaRPr>
          </a:p>
        </p:txBody>
      </p:sp>
      <p:pic>
        <p:nvPicPr>
          <p:cNvPr id="3074" name="Picture 2">
            <a:extLst>
              <a:ext uri="{FF2B5EF4-FFF2-40B4-BE49-F238E27FC236}">
                <a16:creationId xmlns:a16="http://schemas.microsoft.com/office/drawing/2014/main" id="{8EAA4BEE-98D2-D63B-A6BD-3B9505158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66975" cy="16209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ree quick ways to move your Ansible inventory into Red Hat Ansible Tower">
            <a:extLst>
              <a:ext uri="{FF2B5EF4-FFF2-40B4-BE49-F238E27FC236}">
                <a16:creationId xmlns:a16="http://schemas.microsoft.com/office/drawing/2014/main" id="{EF52544E-9E31-90A8-793A-28BD14F12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54" y="2963753"/>
            <a:ext cx="6806046" cy="355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900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7629" y="265612"/>
            <a:ext cx="1393091" cy="553998"/>
          </a:xfrm>
        </p:spPr>
        <p:txBody>
          <a:bodyPr>
            <a:normAutofit/>
          </a:bodyPr>
          <a:lstStyle/>
          <a:p>
            <a:r>
              <a:rPr lang="en-US" dirty="0"/>
              <a:t>CNCF</a:t>
            </a:r>
          </a:p>
        </p:txBody>
      </p:sp>
      <p:sp>
        <p:nvSpPr>
          <p:cNvPr id="7" name="TextBox 6">
            <a:extLst>
              <a:ext uri="{FF2B5EF4-FFF2-40B4-BE49-F238E27FC236}">
                <a16:creationId xmlns:a16="http://schemas.microsoft.com/office/drawing/2014/main" id="{A0CC24AC-8CE2-41B8-9D27-B9A10CEB1A03}"/>
              </a:ext>
            </a:extLst>
          </p:cNvPr>
          <p:cNvSpPr txBox="1"/>
          <p:nvPr/>
        </p:nvSpPr>
        <p:spPr>
          <a:xfrm>
            <a:off x="2909332" y="896981"/>
            <a:ext cx="8446645" cy="1569660"/>
          </a:xfrm>
          <a:prstGeom prst="rect">
            <a:avLst/>
          </a:prstGeom>
          <a:noFill/>
        </p:spPr>
        <p:txBody>
          <a:bodyPr wrap="square">
            <a:spAutoFit/>
          </a:bodyPr>
          <a:lstStyle/>
          <a:p>
            <a:pPr algn="l"/>
            <a:r>
              <a:rPr lang="en-US" sz="1600" b="1" i="0" dirty="0">
                <a:solidFill>
                  <a:srgbClr val="2A0552"/>
                </a:solidFill>
                <a:effectLst/>
                <a:latin typeface="-apple-system"/>
              </a:rPr>
              <a:t>Building sustainable ecosystems for cloud native software</a:t>
            </a:r>
          </a:p>
          <a:p>
            <a:pPr algn="l">
              <a:buFont typeface="Arial" panose="020B0604020202020204" pitchFamily="34" charset="0"/>
              <a:buChar char="•"/>
            </a:pPr>
            <a:r>
              <a:rPr lang="en-US" sz="1600" b="1" i="0" u="none" strike="noStrike" dirty="0">
                <a:solidFill>
                  <a:srgbClr val="FF00AA"/>
                </a:solidFill>
                <a:effectLst/>
                <a:latin typeface="-apple-system"/>
              </a:rPr>
              <a:t>149K+</a:t>
            </a:r>
            <a:r>
              <a:rPr lang="en-US" sz="1600" b="0" i="0" dirty="0">
                <a:solidFill>
                  <a:srgbClr val="2A0552"/>
                </a:solidFill>
                <a:effectLst/>
                <a:latin typeface="-apple-system"/>
              </a:rPr>
              <a:t>Contributors</a:t>
            </a:r>
          </a:p>
          <a:p>
            <a:pPr algn="l">
              <a:buFont typeface="Arial" panose="020B0604020202020204" pitchFamily="34" charset="0"/>
              <a:buChar char="•"/>
            </a:pPr>
            <a:r>
              <a:rPr lang="en-US" sz="1600" b="1" i="0" u="none" strike="noStrike" dirty="0">
                <a:solidFill>
                  <a:srgbClr val="FF00AA"/>
                </a:solidFill>
                <a:effectLst/>
                <a:latin typeface="-apple-system"/>
              </a:rPr>
              <a:t>7.6M+</a:t>
            </a:r>
            <a:r>
              <a:rPr lang="en-US" sz="1600" b="0" i="0" dirty="0">
                <a:solidFill>
                  <a:srgbClr val="2A0552"/>
                </a:solidFill>
                <a:effectLst/>
                <a:latin typeface="-apple-system"/>
              </a:rPr>
              <a:t>Contributions</a:t>
            </a:r>
          </a:p>
          <a:p>
            <a:pPr algn="l">
              <a:buFont typeface="Arial" panose="020B0604020202020204" pitchFamily="34" charset="0"/>
              <a:buChar char="•"/>
            </a:pPr>
            <a:r>
              <a:rPr lang="en-US" sz="1600" b="1" i="0" u="none" strike="noStrike" dirty="0">
                <a:solidFill>
                  <a:srgbClr val="FF00AA"/>
                </a:solidFill>
                <a:effectLst/>
                <a:latin typeface="-apple-system"/>
              </a:rPr>
              <a:t>187+</a:t>
            </a:r>
            <a:r>
              <a:rPr lang="en-US" sz="1600" b="0" i="0" dirty="0">
                <a:solidFill>
                  <a:srgbClr val="2A0552"/>
                </a:solidFill>
                <a:effectLst/>
                <a:latin typeface="-apple-system"/>
              </a:rPr>
              <a:t>Countries</a:t>
            </a:r>
          </a:p>
          <a:p>
            <a:pPr algn="l"/>
            <a:r>
              <a:rPr lang="en-US" sz="1600" b="0" i="0" dirty="0">
                <a:solidFill>
                  <a:srgbClr val="2A0552"/>
                </a:solidFill>
                <a:effectLst/>
                <a:latin typeface="-apple-system"/>
              </a:rPr>
              <a:t>Cloud Native Computing Foundation (CNCF) serves as the vendor-neutral home for many of the fastest-growing open source projects, including Kubernetes, Prometheus, and Envoy.</a:t>
            </a:r>
          </a:p>
        </p:txBody>
      </p:sp>
      <p:pic>
        <p:nvPicPr>
          <p:cNvPr id="6146" name="Picture 2">
            <a:extLst>
              <a:ext uri="{FF2B5EF4-FFF2-40B4-BE49-F238E27FC236}">
                <a16:creationId xmlns:a16="http://schemas.microsoft.com/office/drawing/2014/main" id="{A145E503-A1B2-4308-86D2-3251F1207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9" y="1004072"/>
            <a:ext cx="25050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Kubernetes Certifications Live Tutorial | CKA | CKAD | CKS">
            <a:extLst>
              <a:ext uri="{FF2B5EF4-FFF2-40B4-BE49-F238E27FC236}">
                <a16:creationId xmlns:a16="http://schemas.microsoft.com/office/drawing/2014/main" id="{FA0748D8-9150-4492-A4FB-E47EA5140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02" y="4891145"/>
            <a:ext cx="4920342" cy="1966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31F45E4-0507-4F16-A03A-33623892E9CB}"/>
              </a:ext>
            </a:extLst>
          </p:cNvPr>
          <p:cNvPicPr>
            <a:picLocks noChangeAspect="1"/>
          </p:cNvPicPr>
          <p:nvPr/>
        </p:nvPicPr>
        <p:blipFill>
          <a:blip r:embed="rId4"/>
          <a:stretch>
            <a:fillRect/>
          </a:stretch>
        </p:blipFill>
        <p:spPr>
          <a:xfrm>
            <a:off x="3709851" y="2934952"/>
            <a:ext cx="7718668" cy="2260775"/>
          </a:xfrm>
          <a:prstGeom prst="rect">
            <a:avLst/>
          </a:prstGeom>
        </p:spPr>
      </p:pic>
      <p:pic>
        <p:nvPicPr>
          <p:cNvPr id="6150" name="Picture 6" descr="Kubecon_ (@KubeCon_) / Twitter">
            <a:extLst>
              <a:ext uri="{FF2B5EF4-FFF2-40B4-BE49-F238E27FC236}">
                <a16:creationId xmlns:a16="http://schemas.microsoft.com/office/drawing/2014/main" id="{1ACE6D39-3A05-469E-860C-706B4EC29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610" y="287995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40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426425" y="1184319"/>
            <a:ext cx="11014726" cy="3535032"/>
          </a:xfrm>
        </p:spPr>
        <p:txBody>
          <a:bodyPr/>
          <a:lstStyle/>
          <a:p>
            <a:pPr>
              <a:spcBef>
                <a:spcPts val="800"/>
              </a:spcBef>
            </a:pPr>
            <a:r>
              <a:rPr lang="en-AU" sz="6600" dirty="0"/>
              <a:t>Demo</a:t>
            </a:r>
            <a:br>
              <a:rPr lang="en-AU" sz="6600" dirty="0"/>
            </a:br>
            <a:r>
              <a:rPr lang="en-AU" sz="6600" dirty="0"/>
              <a:t>Terraform + Ansible </a:t>
            </a:r>
            <a:endParaRPr lang="en-US" sz="6600" dirty="0"/>
          </a:p>
        </p:txBody>
      </p:sp>
    </p:spTree>
    <p:extLst>
      <p:ext uri="{BB962C8B-B14F-4D97-AF65-F5344CB8AC3E}">
        <p14:creationId xmlns:p14="http://schemas.microsoft.com/office/powerpoint/2010/main" val="311602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ACR </a:t>
            </a:r>
            <a:r>
              <a:rPr lang="en-US" sz="2800" i="1" dirty="0">
                <a:solidFill>
                  <a:schemeClr val="accent1"/>
                </a:solidFill>
              </a:rPr>
              <a:t>Azure Container Registry</a:t>
            </a:r>
            <a:endParaRPr lang="en-US" i="1" dirty="0">
              <a:solidFill>
                <a:schemeClr val="accent1"/>
              </a:solidFill>
            </a:endParaRPr>
          </a:p>
        </p:txBody>
      </p:sp>
      <p:sp>
        <p:nvSpPr>
          <p:cNvPr id="4" name="Rectangle 3">
            <a:extLst>
              <a:ext uri="{FF2B5EF4-FFF2-40B4-BE49-F238E27FC236}">
                <a16:creationId xmlns:a16="http://schemas.microsoft.com/office/drawing/2014/main" id="{080B44C2-30AB-4DBD-8393-5EE6EE5DAAA7}"/>
              </a:ext>
            </a:extLst>
          </p:cNvPr>
          <p:cNvSpPr>
            <a:spLocks noChangeArrowheads="1"/>
          </p:cNvSpPr>
          <p:nvPr/>
        </p:nvSpPr>
        <p:spPr bwMode="auto">
          <a:xfrm>
            <a:off x="2408554" y="1351602"/>
            <a:ext cx="7794594"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1400" b="0" i="0" dirty="0">
                <a:solidFill>
                  <a:srgbClr val="171717"/>
                </a:solidFill>
                <a:effectLst/>
                <a:latin typeface="Segoe UI" panose="020B0502040204020203" pitchFamily="34" charset="0"/>
              </a:rPr>
              <a:t>Azure Container Registry allows you to build, store, and manage container images and artifacts in a private registry for all types of container deployments. Use Azure container registries with your existing container development and deployment pipelines. Use Azure Container Registry Tasks to build container images in Azure on-demand, or automate builds triggered by source code updates, updates to a container's base image, or timers.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171717"/>
              </a:solidFill>
              <a:latin typeface="Segoe UI" panose="020B0502040204020203"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400" b="0" i="0" dirty="0">
                <a:solidFill>
                  <a:srgbClr val="171717"/>
                </a:solidFill>
                <a:effectLst/>
                <a:latin typeface="Segoe UI" panose="020B0502040204020203" pitchFamily="34" charset="0"/>
              </a:rPr>
              <a:t>Azure Container Registry is a managed, </a:t>
            </a:r>
            <a:r>
              <a:rPr lang="en-US" sz="1400" b="1" i="0" dirty="0">
                <a:solidFill>
                  <a:srgbClr val="171717"/>
                </a:solidFill>
                <a:effectLst/>
                <a:latin typeface="Segoe UI" panose="020B0502040204020203" pitchFamily="34" charset="0"/>
              </a:rPr>
              <a:t>private</a:t>
            </a:r>
            <a:r>
              <a:rPr lang="en-US" sz="1400" b="0" i="0" dirty="0">
                <a:solidFill>
                  <a:srgbClr val="171717"/>
                </a:solidFill>
                <a:effectLst/>
                <a:latin typeface="Segoe UI" panose="020B0502040204020203" pitchFamily="34" charset="0"/>
              </a:rPr>
              <a:t> Docker registry service based on the open-source Docker Registry 2.0. Create and maintain Azure container registries to store and manage your private Docker container images and related artifacts.</a:t>
            </a:r>
            <a:endParaRPr lang="en-US" altLang="en-US" sz="1300" dirty="0">
              <a:solidFill>
                <a:srgbClr val="6C6C6C"/>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6C6C6C"/>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6C6C6C"/>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8" name="Picture 6" descr="Deploy A Container Instance In Azure using Registry and Container Instances  - DEV Community">
            <a:extLst>
              <a:ext uri="{FF2B5EF4-FFF2-40B4-BE49-F238E27FC236}">
                <a16:creationId xmlns:a16="http://schemas.microsoft.com/office/drawing/2014/main" id="{A4F973C4-58DB-4832-9F11-C20DC3C6E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17878"/>
            <a:ext cx="3391270" cy="264012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eploying containers on Microsoft Azure | by Karan Singh | Medium">
            <a:extLst>
              <a:ext uri="{FF2B5EF4-FFF2-40B4-BE49-F238E27FC236}">
                <a16:creationId xmlns:a16="http://schemas.microsoft.com/office/drawing/2014/main" id="{6BDCCB1C-B84F-4B5A-9110-A39114EE0D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92" r="12273" b="20699"/>
          <a:stretch/>
        </p:blipFill>
        <p:spPr bwMode="auto">
          <a:xfrm>
            <a:off x="418011" y="1192530"/>
            <a:ext cx="1863634" cy="142004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bout registries, repositories, images, and artifacts - Azure Container  Registry | Microsoft Docs">
            <a:extLst>
              <a:ext uri="{FF2B5EF4-FFF2-40B4-BE49-F238E27FC236}">
                <a16:creationId xmlns:a16="http://schemas.microsoft.com/office/drawing/2014/main" id="{793CCA4D-40C5-432A-B19E-22DFBC6A5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3557724"/>
            <a:ext cx="407670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55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kern="1200" dirty="0">
                <a:solidFill>
                  <a:schemeClr val="tx1"/>
                </a:solidFill>
                <a:latin typeface="+mj-lt"/>
                <a:ea typeface="+mj-ea"/>
                <a:cs typeface="+mj-cs"/>
              </a:rPr>
              <a:t>Before Containers</a:t>
            </a:r>
          </a:p>
        </p:txBody>
      </p:sp>
      <p:sp>
        <p:nvSpPr>
          <p:cNvPr id="6" name="TextBox 5">
            <a:extLst>
              <a:ext uri="{FF2B5EF4-FFF2-40B4-BE49-F238E27FC236}">
                <a16:creationId xmlns:a16="http://schemas.microsoft.com/office/drawing/2014/main" id="{5B74C09E-EE9E-4770-A998-BBBF7278663A}"/>
              </a:ext>
            </a:extLst>
          </p:cNvPr>
          <p:cNvSpPr txBox="1"/>
          <p:nvPr/>
        </p:nvSpPr>
        <p:spPr>
          <a:xfrm>
            <a:off x="568712" y="1405054"/>
            <a:ext cx="5486399" cy="47719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As we noticed in previous example that across 3 env we installed Oracle WebLogic each step in Dev/Stage/Prod   this consume a lot of time !!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Also Manual deploying between environment increase the chance of human error and environment inconsistence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brings a lot of fire fighting between Dev &amp; Ops in real world deployments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grpSp>
        <p:nvGrpSpPr>
          <p:cNvPr id="2057"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2" name="Picture 4" descr="Image result for it works on my machine">
            <a:extLst>
              <a:ext uri="{FF2B5EF4-FFF2-40B4-BE49-F238E27FC236}">
                <a16:creationId xmlns:a16="http://schemas.microsoft.com/office/drawing/2014/main" id="{250634E3-3232-45B2-9251-EF7972E8124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18525" y="1782981"/>
            <a:ext cx="4206802" cy="4361892"/>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41442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374470" y="332264"/>
            <a:ext cx="11014726" cy="1041645"/>
          </a:xfrm>
        </p:spPr>
        <p:txBody>
          <a:bodyPr/>
          <a:lstStyle/>
          <a:p>
            <a:pPr>
              <a:spcBef>
                <a:spcPts val="800"/>
              </a:spcBef>
            </a:pPr>
            <a:r>
              <a:rPr lang="en-AU" sz="6600" dirty="0"/>
              <a:t>Useful links </a:t>
            </a:r>
            <a:br>
              <a:rPr lang="en-AU" sz="6600" dirty="0"/>
            </a:br>
            <a:endParaRPr lang="en-US" sz="6600" dirty="0"/>
          </a:p>
        </p:txBody>
      </p:sp>
      <p:graphicFrame>
        <p:nvGraphicFramePr>
          <p:cNvPr id="4" name="Table 3">
            <a:extLst>
              <a:ext uri="{FF2B5EF4-FFF2-40B4-BE49-F238E27FC236}">
                <a16:creationId xmlns:a16="http://schemas.microsoft.com/office/drawing/2014/main" id="{0E2D10CB-F188-41B7-A42E-3722AF297080}"/>
              </a:ext>
            </a:extLst>
          </p:cNvPr>
          <p:cNvGraphicFramePr>
            <a:graphicFrameLocks noGrp="1"/>
          </p:cNvGraphicFramePr>
          <p:nvPr>
            <p:extLst>
              <p:ext uri="{D42A27DB-BD31-4B8C-83A1-F6EECF244321}">
                <p14:modId xmlns:p14="http://schemas.microsoft.com/office/powerpoint/2010/main" val="2525732206"/>
              </p:ext>
            </p:extLst>
          </p:nvPr>
        </p:nvGraphicFramePr>
        <p:xfrm>
          <a:off x="1294244" y="1398539"/>
          <a:ext cx="9026303" cy="4360997"/>
        </p:xfrm>
        <a:graphic>
          <a:graphicData uri="http://schemas.openxmlformats.org/drawingml/2006/table">
            <a:tbl>
              <a:tblPr firstRow="1" bandRow="1">
                <a:tableStyleId>{93296810-A885-4BE3-A3E7-6D5BEEA58F35}</a:tableStyleId>
              </a:tblPr>
              <a:tblGrid>
                <a:gridCol w="4689436">
                  <a:extLst>
                    <a:ext uri="{9D8B030D-6E8A-4147-A177-3AD203B41FA5}">
                      <a16:colId xmlns:a16="http://schemas.microsoft.com/office/drawing/2014/main" val="3453525303"/>
                    </a:ext>
                  </a:extLst>
                </a:gridCol>
                <a:gridCol w="4336867">
                  <a:extLst>
                    <a:ext uri="{9D8B030D-6E8A-4147-A177-3AD203B41FA5}">
                      <a16:colId xmlns:a16="http://schemas.microsoft.com/office/drawing/2014/main" val="2814055324"/>
                    </a:ext>
                  </a:extLst>
                </a:gridCol>
              </a:tblGrid>
              <a:tr h="330704">
                <a:tc>
                  <a:txBody>
                    <a:bodyPr/>
                    <a:lstStyle/>
                    <a:p>
                      <a:r>
                        <a:rPr lang="en-US" dirty="0"/>
                        <a:t>Title</a:t>
                      </a:r>
                    </a:p>
                  </a:txBody>
                  <a:tcPr/>
                </a:tc>
                <a:tc>
                  <a:txBody>
                    <a:bodyPr/>
                    <a:lstStyle/>
                    <a:p>
                      <a:endParaRPr lang="en-US" dirty="0"/>
                    </a:p>
                  </a:txBody>
                  <a:tcPr/>
                </a:tc>
                <a:extLst>
                  <a:ext uri="{0D108BD9-81ED-4DB2-BD59-A6C34878D82A}">
                    <a16:rowId xmlns:a16="http://schemas.microsoft.com/office/drawing/2014/main" val="2136794817"/>
                  </a:ext>
                </a:extLst>
              </a:tr>
              <a:tr h="279233">
                <a:tc>
                  <a:txBody>
                    <a:bodyPr/>
                    <a:lstStyle/>
                    <a:p>
                      <a:r>
                        <a:rPr lang="en-US" sz="1400" b="0" i="0" kern="1200" dirty="0">
                          <a:solidFill>
                            <a:schemeClr val="dk1"/>
                          </a:solidFill>
                          <a:effectLst/>
                          <a:latin typeface="+mn-lt"/>
                          <a:ea typeface="+mn-ea"/>
                          <a:cs typeface="+mn-cs"/>
                        </a:rPr>
                        <a:t>Kubernetes: The Documentary [PART 1]</a:t>
                      </a:r>
                    </a:p>
                    <a:p>
                      <a:endParaRPr lang="en-US" sz="1400" dirty="0"/>
                    </a:p>
                  </a:txBody>
                  <a:tcPr/>
                </a:tc>
                <a:tc>
                  <a:txBody>
                    <a:bodyPr/>
                    <a:lstStyle/>
                    <a:p>
                      <a:r>
                        <a:rPr lang="en-US" sz="1400" dirty="0">
                          <a:hlinkClick r:id="rId3"/>
                        </a:rPr>
                        <a:t>https://www.youtube.com/watch?v=BE77h7dmoQU</a:t>
                      </a:r>
                      <a:r>
                        <a:rPr lang="en-US" sz="1400" dirty="0"/>
                        <a:t> </a:t>
                      </a:r>
                    </a:p>
                  </a:txBody>
                  <a:tcPr/>
                </a:tc>
                <a:extLst>
                  <a:ext uri="{0D108BD9-81ED-4DB2-BD59-A6C34878D82A}">
                    <a16:rowId xmlns:a16="http://schemas.microsoft.com/office/drawing/2014/main" val="875536155"/>
                  </a:ext>
                </a:extLst>
              </a:tr>
              <a:tr h="652347">
                <a:tc>
                  <a:txBody>
                    <a:bodyPr/>
                    <a:lstStyle/>
                    <a:p>
                      <a:r>
                        <a:rPr lang="en-US" sz="1400" b="0" i="0" kern="1200" dirty="0">
                          <a:solidFill>
                            <a:schemeClr val="dk1"/>
                          </a:solidFill>
                          <a:effectLst/>
                          <a:latin typeface="+mn-lt"/>
                          <a:ea typeface="+mn-ea"/>
                          <a:cs typeface="+mn-cs"/>
                        </a:rPr>
                        <a:t>Kubernetes: The Documentary [PART 2]</a:t>
                      </a:r>
                    </a:p>
                  </a:txBody>
                  <a:tcPr/>
                </a:tc>
                <a:tc>
                  <a:txBody>
                    <a:bodyPr/>
                    <a:lstStyle/>
                    <a:p>
                      <a:r>
                        <a:rPr lang="en-US" sz="1400" dirty="0">
                          <a:hlinkClick r:id="rId4"/>
                        </a:rPr>
                        <a:t>https://www.youtube.com/watch?v=318elIq37PE</a:t>
                      </a:r>
                      <a:r>
                        <a:rPr lang="en-US" sz="1400" dirty="0"/>
                        <a:t> </a:t>
                      </a:r>
                    </a:p>
                  </a:txBody>
                  <a:tcPr/>
                </a:tc>
                <a:extLst>
                  <a:ext uri="{0D108BD9-81ED-4DB2-BD59-A6C34878D82A}">
                    <a16:rowId xmlns:a16="http://schemas.microsoft.com/office/drawing/2014/main" val="720249429"/>
                  </a:ext>
                </a:extLst>
              </a:tr>
              <a:tr h="330704">
                <a:tc>
                  <a:txBody>
                    <a:bodyPr/>
                    <a:lstStyle/>
                    <a:p>
                      <a:r>
                        <a:rPr lang="en-US" sz="1400" dirty="0"/>
                        <a:t>50 days from zero to hero with Kubernetes</a:t>
                      </a:r>
                    </a:p>
                  </a:txBody>
                  <a:tcPr/>
                </a:tc>
                <a:tc>
                  <a:txBody>
                    <a:bodyPr/>
                    <a:lstStyle/>
                    <a:p>
                      <a:r>
                        <a:rPr lang="en-US" sz="1400" dirty="0">
                          <a:hlinkClick r:id="rId5"/>
                        </a:rPr>
                        <a:t>https://azure.microsoft.com/mediahandler/files/resourcefiles/kubernetes-learning-path/Kubernetes%20Learning%20Path_Version%202.0.pdf</a:t>
                      </a:r>
                      <a:r>
                        <a:rPr lang="en-US" sz="1400" dirty="0"/>
                        <a:t> </a:t>
                      </a:r>
                    </a:p>
                  </a:txBody>
                  <a:tcPr/>
                </a:tc>
                <a:extLst>
                  <a:ext uri="{0D108BD9-81ED-4DB2-BD59-A6C34878D82A}">
                    <a16:rowId xmlns:a16="http://schemas.microsoft.com/office/drawing/2014/main" val="2302882943"/>
                  </a:ext>
                </a:extLst>
              </a:tr>
              <a:tr h="330704">
                <a:tc>
                  <a:txBody>
                    <a:bodyPr/>
                    <a:lstStyle/>
                    <a:p>
                      <a:r>
                        <a:rPr lang="en-US" sz="1400" dirty="0"/>
                        <a:t>Kubernetes Basics with Brendan Burns</a:t>
                      </a:r>
                    </a:p>
                  </a:txBody>
                  <a:tcPr/>
                </a:tc>
                <a:tc>
                  <a:txBody>
                    <a:bodyPr/>
                    <a:lstStyle/>
                    <a:p>
                      <a:r>
                        <a:rPr lang="en-US" sz="1400" dirty="0">
                          <a:hlinkClick r:id="rId6"/>
                        </a:rPr>
                        <a:t>https://www.youtube.com/playlist?list=PLLasX02E8BPCrIhFrc_ZiINhbRkYMKdPT</a:t>
                      </a:r>
                      <a:r>
                        <a:rPr lang="en-US" sz="1400" dirty="0"/>
                        <a:t> </a:t>
                      </a:r>
                    </a:p>
                  </a:txBody>
                  <a:tcPr/>
                </a:tc>
                <a:extLst>
                  <a:ext uri="{0D108BD9-81ED-4DB2-BD59-A6C34878D82A}">
                    <a16:rowId xmlns:a16="http://schemas.microsoft.com/office/drawing/2014/main" val="888095966"/>
                  </a:ext>
                </a:extLst>
              </a:tr>
              <a:tr h="330704">
                <a:tc>
                  <a:txBody>
                    <a:bodyPr/>
                    <a:lstStyle/>
                    <a:p>
                      <a:r>
                        <a:rPr lang="en-US" sz="1400" dirty="0"/>
                        <a:t>Kubernetes Crash Course for Absolute Beginners [NEW]</a:t>
                      </a:r>
                    </a:p>
                    <a:p>
                      <a:r>
                        <a:rPr lang="en-US" sz="1400" dirty="0"/>
                        <a:t>With </a:t>
                      </a:r>
                      <a:r>
                        <a:rPr lang="en-US" sz="1400" b="1" dirty="0"/>
                        <a:t>Nana</a:t>
                      </a:r>
                    </a:p>
                  </a:txBody>
                  <a:tcPr/>
                </a:tc>
                <a:tc>
                  <a:txBody>
                    <a:bodyPr/>
                    <a:lstStyle/>
                    <a:p>
                      <a:r>
                        <a:rPr lang="en-US" sz="1400" dirty="0">
                          <a:hlinkClick r:id="rId7"/>
                        </a:rPr>
                        <a:t>https://www.youtube.com/watch?v=s_o8dwzRlu4</a:t>
                      </a:r>
                      <a:r>
                        <a:rPr lang="en-US" sz="1400" dirty="0"/>
                        <a:t> </a:t>
                      </a:r>
                    </a:p>
                    <a:p>
                      <a:r>
                        <a:rPr lang="en-US" sz="1400" dirty="0">
                          <a:hlinkClick r:id="rId8"/>
                        </a:rPr>
                        <a:t>https://www.youtube.com/watch?v=X48VuDVv0do</a:t>
                      </a:r>
                      <a:r>
                        <a:rPr lang="en-US" sz="1400" dirty="0"/>
                        <a:t> </a:t>
                      </a:r>
                    </a:p>
                  </a:txBody>
                  <a:tcPr/>
                </a:tc>
                <a:extLst>
                  <a:ext uri="{0D108BD9-81ED-4DB2-BD59-A6C34878D82A}">
                    <a16:rowId xmlns:a16="http://schemas.microsoft.com/office/drawing/2014/main" val="1106846852"/>
                  </a:ext>
                </a:extLst>
              </a:tr>
              <a:tr h="330704">
                <a:tc>
                  <a:txBody>
                    <a:bodyPr/>
                    <a:lstStyle/>
                    <a:p>
                      <a:r>
                        <a:rPr lang="ar-JO" sz="1765" b="0" i="0" kern="1200" dirty="0">
                          <a:solidFill>
                            <a:schemeClr val="dk1"/>
                          </a:solidFill>
                          <a:effectLst/>
                          <a:latin typeface="+mn-lt"/>
                          <a:ea typeface="+mn-ea"/>
                          <a:cs typeface="+mn-cs"/>
                          <a:hlinkClick r:id="rId9"/>
                        </a:rPr>
                        <a:t>محمد الدسوقى</a:t>
                      </a:r>
                      <a:r>
                        <a:rPr lang="ar-JO" sz="1765" b="0" i="0" kern="1200" dirty="0">
                          <a:solidFill>
                            <a:schemeClr val="dk1"/>
                          </a:solidFill>
                          <a:effectLst/>
                          <a:latin typeface="+mn-lt"/>
                          <a:ea typeface="+mn-ea"/>
                          <a:cs typeface="+mn-cs"/>
                        </a:rPr>
                        <a:t> ِ </a:t>
                      </a:r>
                      <a:r>
                        <a:rPr lang="en-US" sz="1765" b="0" i="0" kern="1200" dirty="0" err="1">
                          <a:solidFill>
                            <a:schemeClr val="dk1"/>
                          </a:solidFill>
                          <a:effectLst/>
                          <a:latin typeface="+mn-lt"/>
                          <a:ea typeface="+mn-ea"/>
                          <a:cs typeface="+mn-cs"/>
                        </a:rPr>
                        <a:t>Ansbile</a:t>
                      </a:r>
                      <a:r>
                        <a:rPr lang="ar-JO" sz="1765" b="0" i="0" kern="1200" dirty="0">
                          <a:solidFill>
                            <a:schemeClr val="dk1"/>
                          </a:solidFill>
                          <a:effectLst/>
                          <a:latin typeface="+mn-lt"/>
                          <a:ea typeface="+mn-ea"/>
                          <a:cs typeface="+mn-cs"/>
                        </a:rPr>
                        <a:t> </a:t>
                      </a:r>
                      <a:r>
                        <a:rPr lang="en-US" sz="1765" b="0" i="0" kern="1200" dirty="0">
                          <a:solidFill>
                            <a:schemeClr val="dk1"/>
                          </a:solidFill>
                          <a:effectLst/>
                          <a:latin typeface="+mn-lt"/>
                          <a:ea typeface="+mn-ea"/>
                          <a:cs typeface="+mn-cs"/>
                        </a:rPr>
                        <a:t> </a:t>
                      </a:r>
                      <a:r>
                        <a:rPr lang="ar-JO" sz="1765" b="0" i="0" kern="1200" dirty="0">
                          <a:solidFill>
                            <a:schemeClr val="dk1"/>
                          </a:solidFill>
                          <a:effectLst/>
                          <a:latin typeface="+mn-lt"/>
                          <a:ea typeface="+mn-ea"/>
                          <a:cs typeface="+mn-cs"/>
                        </a:rPr>
                        <a:t>في العربي </a:t>
                      </a:r>
                      <a:endParaRPr lang="en-US" sz="1400" dirty="0"/>
                    </a:p>
                  </a:txBody>
                  <a:tcPr/>
                </a:tc>
                <a:tc>
                  <a:txBody>
                    <a:bodyPr/>
                    <a:lstStyle/>
                    <a:p>
                      <a:r>
                        <a:rPr lang="en-US" sz="1400" dirty="0">
                          <a:hlinkClick r:id="rId10"/>
                        </a:rPr>
                        <a:t>https://www.youtube.com/watch?v=dNJg3GrWDLg&amp;list=PLOeEp3fYj7rojjhsYYgtM_iOOaPnigrmT</a:t>
                      </a:r>
                      <a:r>
                        <a:rPr lang="en-US" sz="1400" dirty="0"/>
                        <a:t> </a:t>
                      </a:r>
                    </a:p>
                  </a:txBody>
                  <a:tcPr/>
                </a:tc>
                <a:extLst>
                  <a:ext uri="{0D108BD9-81ED-4DB2-BD59-A6C34878D82A}">
                    <a16:rowId xmlns:a16="http://schemas.microsoft.com/office/drawing/2014/main" val="2456236948"/>
                  </a:ext>
                </a:extLst>
              </a:tr>
              <a:tr h="330704">
                <a:tc>
                  <a:txBody>
                    <a:bodyPr/>
                    <a:lstStyle/>
                    <a:p>
                      <a:r>
                        <a:rPr lang="en-US" sz="1400" dirty="0"/>
                        <a:t>Complete Terraform Course</a:t>
                      </a:r>
                    </a:p>
                  </a:txBody>
                  <a:tcPr/>
                </a:tc>
                <a:tc>
                  <a:txBody>
                    <a:bodyPr/>
                    <a:lstStyle/>
                    <a:p>
                      <a:r>
                        <a:rPr lang="en-US" sz="1400" dirty="0">
                          <a:hlinkClick r:id="rId11"/>
                        </a:rPr>
                        <a:t>https://www.youtube.com/watch?v=7xngnjfIlK4</a:t>
                      </a:r>
                      <a:r>
                        <a:rPr lang="en-US" sz="1400" dirty="0"/>
                        <a:t> </a:t>
                      </a:r>
                    </a:p>
                  </a:txBody>
                  <a:tcPr/>
                </a:tc>
                <a:extLst>
                  <a:ext uri="{0D108BD9-81ED-4DB2-BD59-A6C34878D82A}">
                    <a16:rowId xmlns:a16="http://schemas.microsoft.com/office/drawing/2014/main" val="880762194"/>
                  </a:ext>
                </a:extLst>
              </a:tr>
            </a:tbl>
          </a:graphicData>
        </a:graphic>
      </p:graphicFrame>
    </p:spTree>
    <p:extLst>
      <p:ext uri="{BB962C8B-B14F-4D97-AF65-F5344CB8AC3E}">
        <p14:creationId xmlns:p14="http://schemas.microsoft.com/office/powerpoint/2010/main" val="63359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426425" y="1184319"/>
            <a:ext cx="11014726" cy="3535032"/>
          </a:xfrm>
        </p:spPr>
        <p:txBody>
          <a:bodyPr/>
          <a:lstStyle/>
          <a:p>
            <a:r>
              <a:rPr lang="en-AU" sz="4400" dirty="0"/>
              <a:t>Q &amp; A</a:t>
            </a:r>
            <a:endParaRPr lang="en-US" dirty="0"/>
          </a:p>
        </p:txBody>
      </p:sp>
    </p:spTree>
    <p:extLst>
      <p:ext uri="{BB962C8B-B14F-4D97-AF65-F5344CB8AC3E}">
        <p14:creationId xmlns:p14="http://schemas.microsoft.com/office/powerpoint/2010/main" val="280689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9E77-9C30-2D4A-950D-EE99395523B6}"/>
              </a:ext>
            </a:extLst>
          </p:cNvPr>
          <p:cNvSpPr>
            <a:spLocks noGrp="1"/>
          </p:cNvSpPr>
          <p:nvPr>
            <p:ph type="title"/>
          </p:nvPr>
        </p:nvSpPr>
        <p:spPr/>
        <p:txBody>
          <a:bodyPr/>
          <a:lstStyle/>
          <a:p>
            <a:r>
              <a:rPr lang="en-US" dirty="0">
                <a:solidFill>
                  <a:srgbClr val="0070C0"/>
                </a:solidFill>
              </a:rPr>
              <a:t>Container History </a:t>
            </a:r>
            <a:r>
              <a:rPr lang="en-US" sz="2400" i="1" dirty="0">
                <a:solidFill>
                  <a:srgbClr val="0070C0"/>
                </a:solidFill>
              </a:rPr>
              <a:t>its not new idea</a:t>
            </a:r>
            <a:endParaRPr lang="en-US" i="1" dirty="0">
              <a:solidFill>
                <a:srgbClr val="00BCF2"/>
              </a:solidFill>
            </a:endParaRPr>
          </a:p>
        </p:txBody>
      </p:sp>
      <p:pic>
        <p:nvPicPr>
          <p:cNvPr id="11" name="Picture 2" descr="Image result for containers history docker">
            <a:extLst>
              <a:ext uri="{FF2B5EF4-FFF2-40B4-BE49-F238E27FC236}">
                <a16:creationId xmlns:a16="http://schemas.microsoft.com/office/drawing/2014/main" id="{7105CC8D-6E1C-452F-B48C-F6E702018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995" y="3508311"/>
            <a:ext cx="8408020" cy="336320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8829A7F-ABA3-44F9-A332-E51016F420E9}"/>
              </a:ext>
            </a:extLst>
          </p:cNvPr>
          <p:cNvSpPr txBox="1"/>
          <p:nvPr/>
        </p:nvSpPr>
        <p:spPr>
          <a:xfrm>
            <a:off x="593802" y="1467265"/>
            <a:ext cx="8327174" cy="2308324"/>
          </a:xfrm>
          <a:prstGeom prst="rect">
            <a:avLst/>
          </a:prstGeom>
          <a:noFill/>
        </p:spPr>
        <p:txBody>
          <a:bodyPr wrap="square">
            <a:spAutoFit/>
          </a:bodyPr>
          <a:lstStyle/>
          <a:p>
            <a:r>
              <a:rPr lang="en-US" b="0" i="0" dirty="0">
                <a:solidFill>
                  <a:srgbClr val="000000"/>
                </a:solidFill>
                <a:effectLst/>
                <a:latin typeface="IBM Plex Sans" panose="020B0604020202020204" pitchFamily="34" charset="0"/>
              </a:rPr>
              <a:t>The concept of containerization was introduced back in 1979 with the development of </a:t>
            </a:r>
            <a:r>
              <a:rPr lang="en-US" b="1" i="0" dirty="0">
                <a:solidFill>
                  <a:srgbClr val="000000"/>
                </a:solidFill>
                <a:effectLst/>
                <a:latin typeface="IBM Plex Sans" panose="020B0604020202020204" pitchFamily="34" charset="0"/>
              </a:rPr>
              <a:t>chroot</a:t>
            </a:r>
            <a:r>
              <a:rPr lang="en-US" b="0" i="0" dirty="0">
                <a:solidFill>
                  <a:srgbClr val="000000"/>
                </a:solidFill>
                <a:effectLst/>
                <a:latin typeface="IBM Plex Sans" panose="020B0604020202020204" pitchFamily="34" charset="0"/>
              </a:rPr>
              <a:t> in 1979. Chroot, the process of creating a virtualized environment in a Unix operating system, was added in version 7 of Unix. Chroot marked the beginning of </a:t>
            </a:r>
            <a:r>
              <a:rPr lang="en-US" b="1" i="0" dirty="0">
                <a:solidFill>
                  <a:srgbClr val="000000"/>
                </a:solidFill>
                <a:effectLst/>
                <a:latin typeface="IBM Plex Sans" panose="020B0604020202020204" pitchFamily="34" charset="0"/>
              </a:rPr>
              <a:t>container-style</a:t>
            </a:r>
            <a:r>
              <a:rPr lang="en-US" b="0" i="0" dirty="0">
                <a:solidFill>
                  <a:srgbClr val="000000"/>
                </a:solidFill>
                <a:effectLst/>
                <a:latin typeface="IBM Plex Sans" panose="020B0604020202020204" pitchFamily="34" charset="0"/>
              </a:rPr>
              <a:t> process isolation by restricting an application’s file access to a specific directory — the root — and its children. A key benefit of chroot separation was improved system security, such that an isolated environment could not compromise external systems if an internal vulnerability was exploited</a:t>
            </a:r>
            <a:endParaRPr lang="en-US" dirty="0"/>
          </a:p>
        </p:txBody>
      </p:sp>
      <p:sp>
        <p:nvSpPr>
          <p:cNvPr id="15" name="TextBox 14">
            <a:extLst>
              <a:ext uri="{FF2B5EF4-FFF2-40B4-BE49-F238E27FC236}">
                <a16:creationId xmlns:a16="http://schemas.microsoft.com/office/drawing/2014/main" id="{7FD1BB62-A381-40F0-8084-71878387460F}"/>
              </a:ext>
            </a:extLst>
          </p:cNvPr>
          <p:cNvSpPr txBox="1"/>
          <p:nvPr/>
        </p:nvSpPr>
        <p:spPr>
          <a:xfrm>
            <a:off x="9172808" y="1739811"/>
            <a:ext cx="3019192" cy="1477328"/>
          </a:xfrm>
          <a:prstGeom prst="rect">
            <a:avLst/>
          </a:prstGeom>
          <a:noFill/>
        </p:spPr>
        <p:txBody>
          <a:bodyPr wrap="square">
            <a:spAutoFit/>
          </a:bodyPr>
          <a:lstStyle/>
          <a:p>
            <a:r>
              <a:rPr lang="en-US" b="1" i="0" dirty="0">
                <a:solidFill>
                  <a:srgbClr val="111111"/>
                </a:solidFill>
                <a:effectLst/>
                <a:latin typeface="Roboto" panose="02000000000000000000" pitchFamily="2" charset="0"/>
              </a:rPr>
              <a:t>Namespaces</a:t>
            </a:r>
            <a:r>
              <a:rPr lang="en-US" b="0" i="0" dirty="0">
                <a:solidFill>
                  <a:srgbClr val="111111"/>
                </a:solidFill>
                <a:effectLst/>
                <a:latin typeface="Roboto" panose="02000000000000000000" pitchFamily="2" charset="0"/>
              </a:rPr>
              <a:t> and </a:t>
            </a:r>
            <a:r>
              <a:rPr lang="en-US" b="1" i="0" dirty="0" err="1">
                <a:solidFill>
                  <a:srgbClr val="111111"/>
                </a:solidFill>
                <a:effectLst/>
                <a:latin typeface="Roboto" panose="02000000000000000000" pitchFamily="2" charset="0"/>
              </a:rPr>
              <a:t>cgroups</a:t>
            </a:r>
            <a:r>
              <a:rPr lang="en-US" b="0" i="0" dirty="0">
                <a:solidFill>
                  <a:srgbClr val="111111"/>
                </a:solidFill>
                <a:effectLst/>
                <a:latin typeface="Roboto" panose="02000000000000000000" pitchFamily="2" charset="0"/>
              </a:rPr>
              <a:t> are the basis of lightweight process virtualization. As such, they form the basis of</a:t>
            </a:r>
            <a:r>
              <a:rPr lang="en-US" b="1" i="0" dirty="0">
                <a:solidFill>
                  <a:srgbClr val="111111"/>
                </a:solidFill>
                <a:effectLst/>
                <a:latin typeface="Roboto" panose="02000000000000000000" pitchFamily="2" charset="0"/>
              </a:rPr>
              <a:t> Linux containers</a:t>
            </a:r>
            <a:endParaRPr lang="en-US" dirty="0"/>
          </a:p>
        </p:txBody>
      </p:sp>
    </p:spTree>
    <p:extLst>
      <p:ext uri="{BB962C8B-B14F-4D97-AF65-F5344CB8AC3E}">
        <p14:creationId xmlns:p14="http://schemas.microsoft.com/office/powerpoint/2010/main" val="10522805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9E77-9C30-2D4A-950D-EE99395523B6}"/>
              </a:ext>
            </a:extLst>
          </p:cNvPr>
          <p:cNvSpPr>
            <a:spLocks noGrp="1"/>
          </p:cNvSpPr>
          <p:nvPr>
            <p:ph type="title"/>
          </p:nvPr>
        </p:nvSpPr>
        <p:spPr>
          <a:xfrm>
            <a:off x="226522" y="406958"/>
            <a:ext cx="11018520" cy="553998"/>
          </a:xfrm>
        </p:spPr>
        <p:txBody>
          <a:bodyPr/>
          <a:lstStyle/>
          <a:p>
            <a:r>
              <a:rPr lang="en-US" dirty="0">
                <a:solidFill>
                  <a:srgbClr val="0070C0"/>
                </a:solidFill>
              </a:rPr>
              <a:t>Docker</a:t>
            </a:r>
            <a:endParaRPr lang="en-US" dirty="0">
              <a:solidFill>
                <a:srgbClr val="00BCF2"/>
              </a:solidFill>
            </a:endParaRPr>
          </a:p>
        </p:txBody>
      </p:sp>
      <p:sp>
        <p:nvSpPr>
          <p:cNvPr id="4" name="Rectangle 3">
            <a:extLst>
              <a:ext uri="{FF2B5EF4-FFF2-40B4-BE49-F238E27FC236}">
                <a16:creationId xmlns:a16="http://schemas.microsoft.com/office/drawing/2014/main" id="{28C12490-2930-449A-ABD9-A70234262B76}"/>
              </a:ext>
            </a:extLst>
          </p:cNvPr>
          <p:cNvSpPr/>
          <p:nvPr/>
        </p:nvSpPr>
        <p:spPr>
          <a:xfrm>
            <a:off x="2598233" y="1007845"/>
            <a:ext cx="7627435" cy="1569660"/>
          </a:xfrm>
          <a:prstGeom prst="rect">
            <a:avLst/>
          </a:prstGeom>
        </p:spPr>
        <p:txBody>
          <a:bodyPr wrap="square">
            <a:spAutoFit/>
          </a:bodyPr>
          <a:lstStyle/>
          <a:p>
            <a:pPr marL="285750" indent="-285750">
              <a:buFont typeface="Arial" panose="020B0604020202020204" pitchFamily="34" charset="0"/>
              <a:buChar char="•"/>
            </a:pPr>
            <a:r>
              <a:rPr lang="en-US" sz="1600" dirty="0"/>
              <a:t> Isolation               • Lightweight             </a:t>
            </a:r>
          </a:p>
          <a:p>
            <a:pPr marL="285750" indent="-285750">
              <a:buFont typeface="Arial" panose="020B0604020202020204" pitchFamily="34" charset="0"/>
              <a:buChar char="•"/>
            </a:pPr>
            <a:r>
              <a:rPr lang="en-US" sz="1600" dirty="0"/>
              <a:t>Simplicity    	  • Workflow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Community         	• Security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Multi-Cloud Platforms (portability)    • Cost saving ROI (Infra &amp; Team)</a:t>
            </a:r>
          </a:p>
        </p:txBody>
      </p:sp>
      <p:pic>
        <p:nvPicPr>
          <p:cNvPr id="5" name="Picture 2" descr="Image result for physical vs virtual vs docker">
            <a:extLst>
              <a:ext uri="{FF2B5EF4-FFF2-40B4-BE49-F238E27FC236}">
                <a16:creationId xmlns:a16="http://schemas.microsoft.com/office/drawing/2014/main" id="{4DE10680-C20F-4448-9607-21E77E1F4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65" y="2949168"/>
            <a:ext cx="6253002" cy="35185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physical vs virtual vs docker">
            <a:extLst>
              <a:ext uri="{FF2B5EF4-FFF2-40B4-BE49-F238E27FC236}">
                <a16:creationId xmlns:a16="http://schemas.microsoft.com/office/drawing/2014/main" id="{5FCB32DE-1323-42F8-B41E-BD30E2968D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7124" y="2952392"/>
            <a:ext cx="4678632" cy="37222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u revoir - Docker Blog">
            <a:extLst>
              <a:ext uri="{FF2B5EF4-FFF2-40B4-BE49-F238E27FC236}">
                <a16:creationId xmlns:a16="http://schemas.microsoft.com/office/drawing/2014/main" id="{0DF90E45-932C-420E-B0AB-D63A5CCE6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4668" y="130628"/>
            <a:ext cx="1715095" cy="13498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6129030-74F4-4872-B4F6-A4EF80789B81}"/>
              </a:ext>
            </a:extLst>
          </p:cNvPr>
          <p:cNvSpPr txBox="1"/>
          <p:nvPr/>
        </p:nvSpPr>
        <p:spPr>
          <a:xfrm>
            <a:off x="8090263" y="1575306"/>
            <a:ext cx="3762104" cy="246221"/>
          </a:xfrm>
          <a:prstGeom prst="rect">
            <a:avLst/>
          </a:prstGeom>
          <a:noFill/>
        </p:spPr>
        <p:txBody>
          <a:bodyPr wrap="square">
            <a:spAutoFit/>
          </a:bodyPr>
          <a:lstStyle/>
          <a:p>
            <a:r>
              <a:rPr lang="en-US" sz="1000" b="0" i="0" dirty="0">
                <a:solidFill>
                  <a:srgbClr val="171717"/>
                </a:solidFill>
                <a:effectLst/>
                <a:latin typeface="Proxima Nova"/>
              </a:rPr>
              <a:t>Solomon </a:t>
            </a:r>
            <a:r>
              <a:rPr lang="en-US" sz="1000" b="0" i="0" dirty="0" err="1">
                <a:solidFill>
                  <a:srgbClr val="171717"/>
                </a:solidFill>
                <a:effectLst/>
                <a:latin typeface="Proxima Nova"/>
              </a:rPr>
              <a:t>Hykes</a:t>
            </a:r>
            <a:r>
              <a:rPr lang="en-US" sz="1000" b="0" i="0" dirty="0">
                <a:solidFill>
                  <a:srgbClr val="171717"/>
                </a:solidFill>
                <a:effectLst/>
                <a:latin typeface="Proxima Nova"/>
              </a:rPr>
              <a:t> </a:t>
            </a:r>
            <a:r>
              <a:rPr lang="en-US" sz="1000" dirty="0">
                <a:solidFill>
                  <a:srgbClr val="171717"/>
                </a:solidFill>
                <a:latin typeface="Proxima Nova"/>
              </a:rPr>
              <a:t>creator of Docker , left the company on 2018</a:t>
            </a:r>
            <a:endParaRPr lang="en-US" sz="1000" dirty="0"/>
          </a:p>
        </p:txBody>
      </p:sp>
    </p:spTree>
    <p:extLst>
      <p:ext uri="{BB962C8B-B14F-4D97-AF65-F5344CB8AC3E}">
        <p14:creationId xmlns:p14="http://schemas.microsoft.com/office/powerpoint/2010/main" val="37776252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9E77-9C30-2D4A-950D-EE99395523B6}"/>
              </a:ext>
            </a:extLst>
          </p:cNvPr>
          <p:cNvSpPr>
            <a:spLocks noGrp="1"/>
          </p:cNvSpPr>
          <p:nvPr>
            <p:ph type="title"/>
          </p:nvPr>
        </p:nvSpPr>
        <p:spPr>
          <a:xfrm>
            <a:off x="226522" y="406958"/>
            <a:ext cx="11018520" cy="553998"/>
          </a:xfrm>
        </p:spPr>
        <p:txBody>
          <a:bodyPr/>
          <a:lstStyle/>
          <a:p>
            <a:r>
              <a:rPr lang="en-US" dirty="0">
                <a:solidFill>
                  <a:srgbClr val="0070C0"/>
                </a:solidFill>
              </a:rPr>
              <a:t>Docker File</a:t>
            </a:r>
            <a:endParaRPr lang="en-US" dirty="0">
              <a:solidFill>
                <a:srgbClr val="00BCF2"/>
              </a:solidFill>
            </a:endParaRPr>
          </a:p>
        </p:txBody>
      </p:sp>
      <p:pic>
        <p:nvPicPr>
          <p:cNvPr id="3074" name="Picture 2" descr="See the source image">
            <a:extLst>
              <a:ext uri="{FF2B5EF4-FFF2-40B4-BE49-F238E27FC236}">
                <a16:creationId xmlns:a16="http://schemas.microsoft.com/office/drawing/2014/main" id="{3000D1F8-F091-487A-B411-228BB9CA7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79" y="1717288"/>
            <a:ext cx="6189195" cy="37022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91F8528-98C3-469B-AEAF-6AC5925D1818}"/>
              </a:ext>
            </a:extLst>
          </p:cNvPr>
          <p:cNvSpPr/>
          <p:nvPr/>
        </p:nvSpPr>
        <p:spPr>
          <a:xfrm>
            <a:off x="312233" y="1152810"/>
            <a:ext cx="2062977" cy="338554"/>
          </a:xfrm>
          <a:prstGeom prst="rect">
            <a:avLst/>
          </a:prstGeom>
        </p:spPr>
        <p:txBody>
          <a:bodyPr wrap="square">
            <a:spAutoFit/>
          </a:bodyPr>
          <a:lstStyle/>
          <a:p>
            <a:r>
              <a:rPr lang="en-US" sz="1600" dirty="0"/>
              <a:t>Human readable</a:t>
            </a:r>
          </a:p>
        </p:txBody>
      </p:sp>
      <p:pic>
        <p:nvPicPr>
          <p:cNvPr id="3076" name="Picture 4" descr="Publishing Docker Image to DockerHub | JavaInUse">
            <a:extLst>
              <a:ext uri="{FF2B5EF4-FFF2-40B4-BE49-F238E27FC236}">
                <a16:creationId xmlns:a16="http://schemas.microsoft.com/office/drawing/2014/main" id="{01514BA1-9533-42B6-827C-EF10415FC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586" y="1783267"/>
            <a:ext cx="4785151" cy="34801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F84D14-D4E1-437D-8D70-CB7500BC282A}"/>
              </a:ext>
            </a:extLst>
          </p:cNvPr>
          <p:cNvSpPr txBox="1"/>
          <p:nvPr/>
        </p:nvSpPr>
        <p:spPr>
          <a:xfrm>
            <a:off x="169817" y="5885208"/>
            <a:ext cx="6831874" cy="523220"/>
          </a:xfrm>
          <a:prstGeom prst="rect">
            <a:avLst/>
          </a:prstGeom>
          <a:noFill/>
        </p:spPr>
        <p:txBody>
          <a:bodyPr wrap="square">
            <a:spAutoFit/>
          </a:bodyPr>
          <a:lstStyle/>
          <a:p>
            <a:r>
              <a:rPr lang="en-US" sz="1400" dirty="0">
                <a:hlinkClick r:id="rId5"/>
              </a:rPr>
              <a:t>https://docs.docker.com/develop/develop-images/baseimages/</a:t>
            </a:r>
            <a:r>
              <a:rPr lang="en-US" sz="1400" dirty="0"/>
              <a:t> </a:t>
            </a:r>
          </a:p>
          <a:p>
            <a:r>
              <a:rPr lang="en-US" sz="1400" dirty="0">
                <a:hlinkClick r:id="rId6"/>
              </a:rPr>
              <a:t>https://docs.docker.com/develop/develop-images/dockerfile_best-practices/</a:t>
            </a:r>
            <a:r>
              <a:rPr lang="en-US" sz="1400" dirty="0"/>
              <a:t> </a:t>
            </a:r>
          </a:p>
        </p:txBody>
      </p:sp>
    </p:spTree>
    <p:extLst>
      <p:ext uri="{BB962C8B-B14F-4D97-AF65-F5344CB8AC3E}">
        <p14:creationId xmlns:p14="http://schemas.microsoft.com/office/powerpoint/2010/main" val="24568442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615995" y="269919"/>
            <a:ext cx="11014726" cy="1112832"/>
          </a:xfrm>
        </p:spPr>
        <p:txBody>
          <a:bodyPr/>
          <a:lstStyle/>
          <a:p>
            <a:pPr>
              <a:spcBef>
                <a:spcPts val="800"/>
              </a:spcBef>
            </a:pPr>
            <a:r>
              <a:rPr lang="en-AU" sz="4400" dirty="0"/>
              <a:t>Intro to Container Orchestrations (K8s) 	</a:t>
            </a:r>
            <a:br>
              <a:rPr lang="en-AU" sz="3200" dirty="0"/>
            </a:br>
            <a:br>
              <a:rPr lang="en-AU" sz="3200" dirty="0"/>
            </a:br>
            <a:br>
              <a:rPr lang="en-US" sz="3200" dirty="0"/>
            </a:br>
            <a:r>
              <a:rPr lang="en-US" sz="2400" dirty="0"/>
              <a:t>Container orchestration automates the deployment, management, scaling, and networking of containers</a:t>
            </a:r>
            <a:r>
              <a:rPr lang="en-US" sz="2400"/>
              <a:t>. </a:t>
            </a:r>
            <a:br>
              <a:rPr lang="en-US" sz="2400"/>
            </a:br>
            <a:r>
              <a:rPr lang="en-US" sz="2400"/>
              <a:t>Companies </a:t>
            </a:r>
            <a:r>
              <a:rPr lang="en-US" sz="2400" dirty="0"/>
              <a:t>that need to deploy and manage hundreds or thousands of Linux®/Windows containers and hosts can benefit from container orchestration.</a:t>
            </a:r>
            <a:br>
              <a:rPr lang="en-US" sz="3200" dirty="0"/>
            </a:br>
            <a:br>
              <a:rPr lang="en-AU" sz="3200" dirty="0"/>
            </a:br>
            <a:endParaRPr lang="en-US" dirty="0"/>
          </a:p>
        </p:txBody>
      </p:sp>
      <p:sp>
        <p:nvSpPr>
          <p:cNvPr id="3" name="AutoShape 2" descr="Top 10 Container Orchestration Tools">
            <a:extLst>
              <a:ext uri="{FF2B5EF4-FFF2-40B4-BE49-F238E27FC236}">
                <a16:creationId xmlns:a16="http://schemas.microsoft.com/office/drawing/2014/main" id="{916A2643-ABDB-493D-B64C-A25A22C10C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Top 10 Container Orchestration Tools">
            <a:extLst>
              <a:ext uri="{FF2B5EF4-FFF2-40B4-BE49-F238E27FC236}">
                <a16:creationId xmlns:a16="http://schemas.microsoft.com/office/drawing/2014/main" id="{DDE45786-AA5B-4218-9E64-D370F2D80C5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7C8D25FC-A76B-4FBB-888C-17739EEC5B76}"/>
              </a:ext>
            </a:extLst>
          </p:cNvPr>
          <p:cNvSpPr txBox="1"/>
          <p:nvPr/>
        </p:nvSpPr>
        <p:spPr>
          <a:xfrm>
            <a:off x="1260088" y="3399329"/>
            <a:ext cx="8999034" cy="2677656"/>
          </a:xfrm>
          <a:prstGeom prst="rect">
            <a:avLst/>
          </a:prstGeom>
          <a:noFill/>
        </p:spPr>
        <p:txBody>
          <a:bodyPr wrap="square">
            <a:spAutoFit/>
          </a:bodyPr>
          <a:lstStyle/>
          <a:p>
            <a:pPr algn="l"/>
            <a:r>
              <a:rPr lang="en-US" sz="2400" spc="-147" dirty="0">
                <a:ln w="3175">
                  <a:noFill/>
                </a:ln>
                <a:latin typeface="+mj-lt"/>
                <a:cs typeface="Segoe UI" pitchFamily="34" charset="0"/>
              </a:rPr>
              <a:t>Tasks performed using container orchestration tools include:</a:t>
            </a:r>
          </a:p>
          <a:p>
            <a:pPr algn="l">
              <a:buFont typeface="Arial" panose="020B0604020202020204" pitchFamily="34" charset="0"/>
              <a:buChar char="•"/>
            </a:pPr>
            <a:r>
              <a:rPr lang="en-US" sz="2400" spc="-147" dirty="0">
                <a:ln w="3175">
                  <a:noFill/>
                </a:ln>
                <a:latin typeface="+mj-lt"/>
                <a:cs typeface="Segoe UI" pitchFamily="34" charset="0"/>
              </a:rPr>
              <a:t>Allocating resources among containers</a:t>
            </a:r>
          </a:p>
          <a:p>
            <a:pPr algn="l">
              <a:buFont typeface="Arial" panose="020B0604020202020204" pitchFamily="34" charset="0"/>
              <a:buChar char="•"/>
            </a:pPr>
            <a:r>
              <a:rPr lang="en-US" sz="2400" spc="-147" dirty="0">
                <a:ln w="3175">
                  <a:noFill/>
                </a:ln>
                <a:latin typeface="+mj-lt"/>
                <a:cs typeface="Segoe UI" pitchFamily="34" charset="0"/>
              </a:rPr>
              <a:t>Scaling containers up and down based on workloads</a:t>
            </a:r>
          </a:p>
          <a:p>
            <a:pPr algn="l">
              <a:buFont typeface="Arial" panose="020B0604020202020204" pitchFamily="34" charset="0"/>
              <a:buChar char="•"/>
            </a:pPr>
            <a:r>
              <a:rPr lang="en-US" sz="2400" spc="-147" dirty="0">
                <a:ln w="3175">
                  <a:noFill/>
                </a:ln>
                <a:latin typeface="+mj-lt"/>
                <a:cs typeface="Segoe UI" pitchFamily="34" charset="0"/>
              </a:rPr>
              <a:t>Routing traffic and balancing loads</a:t>
            </a:r>
          </a:p>
          <a:p>
            <a:pPr algn="l">
              <a:buFont typeface="Arial" panose="020B0604020202020204" pitchFamily="34" charset="0"/>
              <a:buChar char="•"/>
            </a:pPr>
            <a:r>
              <a:rPr lang="en-US" sz="2400" spc="-147" dirty="0">
                <a:ln w="3175">
                  <a:noFill/>
                </a:ln>
                <a:latin typeface="+mj-lt"/>
                <a:cs typeface="Segoe UI" pitchFamily="34" charset="0"/>
              </a:rPr>
              <a:t>Assigning services and applications to specific containers</a:t>
            </a:r>
          </a:p>
          <a:p>
            <a:pPr algn="l">
              <a:buFont typeface="Arial" panose="020B0604020202020204" pitchFamily="34" charset="0"/>
              <a:buChar char="•"/>
            </a:pPr>
            <a:r>
              <a:rPr lang="en-US" sz="2400" spc="-147" dirty="0">
                <a:ln w="3175">
                  <a:noFill/>
                </a:ln>
                <a:latin typeface="+mj-lt"/>
                <a:cs typeface="Segoe UI" pitchFamily="34" charset="0"/>
              </a:rPr>
              <a:t>Deployment and Provisioning</a:t>
            </a:r>
          </a:p>
          <a:p>
            <a:pPr algn="l">
              <a:buFont typeface="Arial" panose="020B0604020202020204" pitchFamily="34" charset="0"/>
              <a:buChar char="•"/>
            </a:pPr>
            <a:r>
              <a:rPr lang="en-US" sz="2400" spc="-147" dirty="0">
                <a:ln w="3175">
                  <a:noFill/>
                </a:ln>
                <a:latin typeface="+mj-lt"/>
                <a:cs typeface="Segoe UI" pitchFamily="34" charset="0"/>
              </a:rPr>
              <a:t>Automating All Above </a:t>
            </a:r>
          </a:p>
        </p:txBody>
      </p:sp>
    </p:spTree>
    <p:extLst>
      <p:ext uri="{BB962C8B-B14F-4D97-AF65-F5344CB8AC3E}">
        <p14:creationId xmlns:p14="http://schemas.microsoft.com/office/powerpoint/2010/main" val="204545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9E77-9C30-2D4A-950D-EE99395523B6}"/>
              </a:ext>
            </a:extLst>
          </p:cNvPr>
          <p:cNvSpPr>
            <a:spLocks noGrp="1"/>
          </p:cNvSpPr>
          <p:nvPr>
            <p:ph type="title"/>
          </p:nvPr>
        </p:nvSpPr>
        <p:spPr>
          <a:xfrm>
            <a:off x="588263" y="585788"/>
            <a:ext cx="4159950" cy="5683249"/>
          </a:xfrm>
        </p:spPr>
        <p:txBody>
          <a:bodyPr wrap="square" anchor="ctr">
            <a:normAutofit/>
          </a:bodyPr>
          <a:lstStyle/>
          <a:p>
            <a:r>
              <a:rPr lang="en-US" dirty="0"/>
              <a:t>Kubernetes</a:t>
            </a:r>
            <a:br>
              <a:rPr lang="en-US" dirty="0"/>
            </a:br>
            <a:r>
              <a:rPr lang="en-US" sz="1400" i="1" dirty="0"/>
              <a:t> (</a:t>
            </a:r>
            <a:r>
              <a:rPr lang="el-GR" sz="1400" i="1" dirty="0"/>
              <a:t>κυβερνήτης, </a:t>
            </a:r>
            <a:r>
              <a:rPr lang="en-US" sz="1400" i="1" dirty="0"/>
              <a:t>Greek for "helmsman," "pilot," or "governor", and the etymological root of cybernetics)[6] was first announced by Google in mid-2014.[14] Ville </a:t>
            </a:r>
            <a:r>
              <a:rPr lang="en-US" sz="1400" i="1" dirty="0" err="1"/>
              <a:t>Aikas</a:t>
            </a:r>
            <a:r>
              <a:rPr lang="en-US" sz="1400" i="1" dirty="0"/>
              <a:t>, Joe Beda, Brendan Burns, and Craig </a:t>
            </a:r>
            <a:r>
              <a:rPr lang="en-US" sz="1400" i="1" dirty="0" err="1"/>
              <a:t>McLuckie</a:t>
            </a:r>
            <a:r>
              <a:rPr lang="en-US" sz="1400" i="1" dirty="0"/>
              <a:t> were the initial founders of Kubernetes</a:t>
            </a:r>
            <a:endParaRPr lang="en-US" i="1" dirty="0"/>
          </a:p>
        </p:txBody>
      </p:sp>
      <p:pic>
        <p:nvPicPr>
          <p:cNvPr id="6146" name="Picture 2" descr="Kubernetes and COVID-19: powering IT in the crisis - Codemotion">
            <a:extLst>
              <a:ext uri="{FF2B5EF4-FFF2-40B4-BE49-F238E27FC236}">
                <a16:creationId xmlns:a16="http://schemas.microsoft.com/office/drawing/2014/main" id="{065F38EF-06CF-41A2-948F-C15EECC861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32" r="13818" b="1"/>
          <a:stretch/>
        </p:blipFill>
        <p:spPr bwMode="auto">
          <a:xfrm>
            <a:off x="5914548" y="563892"/>
            <a:ext cx="5724144" cy="572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9138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a:extLst>
              <a:ext uri="{FF2B5EF4-FFF2-40B4-BE49-F238E27FC236}">
                <a16:creationId xmlns:a16="http://schemas.microsoft.com/office/drawing/2014/main" id="{F2804853-BBB2-4C67-8D24-0E89DA008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8" y="557213"/>
            <a:ext cx="7820025" cy="57435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 Funny emoticons ideas | funny emoticons, emoticon, funny">
            <a:extLst>
              <a:ext uri="{FF2B5EF4-FFF2-40B4-BE49-F238E27FC236}">
                <a16:creationId xmlns:a16="http://schemas.microsoft.com/office/drawing/2014/main" id="{A65FDAE9-0D23-456D-800A-BB6B034DA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63" y="1343450"/>
            <a:ext cx="919916" cy="91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746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3.2|19.9|14.1|55.1|10.5|2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0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9.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31560</TotalTime>
  <Words>2105</Words>
  <Application>Microsoft Office PowerPoint</Application>
  <PresentationFormat>Widescreen</PresentationFormat>
  <Paragraphs>204</Paragraphs>
  <Slides>31</Slides>
  <Notes>20</Notes>
  <HiddenSlides>0</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31</vt:i4>
      </vt:variant>
    </vt:vector>
  </HeadingPairs>
  <TitlesOfParts>
    <vt:vector size="58" baseType="lpstr">
      <vt:lpstr>-apple-system</vt:lpstr>
      <vt:lpstr>Arial</vt:lpstr>
      <vt:lpstr>Calibri</vt:lpstr>
      <vt:lpstr>Calibri Light</vt:lpstr>
      <vt:lpstr>Consolas</vt:lpstr>
      <vt:lpstr>Courier New</vt:lpstr>
      <vt:lpstr>Helvetica Neue</vt:lpstr>
      <vt:lpstr>IBM Plex Sans</vt:lpstr>
      <vt:lpstr>Open Sans</vt:lpstr>
      <vt:lpstr>Proxima Nova</vt:lpstr>
      <vt:lpstr>Public Sans</vt:lpstr>
      <vt:lpstr>Roboto</vt:lpstr>
      <vt:lpstr>Segoe UI</vt:lpstr>
      <vt:lpstr>Segoe UI Light</vt:lpstr>
      <vt:lpstr>Segoe UI Semibold</vt:lpstr>
      <vt:lpstr>Segoe UI Semilight</vt:lpstr>
      <vt:lpstr>Space Grotesk</vt:lpstr>
      <vt:lpstr>Wingdings</vt:lpstr>
      <vt:lpstr>Office Theme</vt:lpstr>
      <vt:lpstr>Azure PPT Template - 2018</vt:lpstr>
      <vt:lpstr>9-51056_Build 2019 Breakout_White Template</vt:lpstr>
      <vt:lpstr>2_Office Theme</vt:lpstr>
      <vt:lpstr>10_Server and Cloud 2013</vt:lpstr>
      <vt:lpstr>1_Azure PPT Template - 2018</vt:lpstr>
      <vt:lpstr>Server and Cloud 2013</vt:lpstr>
      <vt:lpstr>1_White Template</vt:lpstr>
      <vt:lpstr>1_9-51052_Microsoft_Ready_Template_Light</vt:lpstr>
      <vt:lpstr>Intro to AKS &amp; Kubernetes</vt:lpstr>
      <vt:lpstr>Intro to containerization (docker)    Before Containers Companies must deploy their software on VMs or BareMetal , but they were facing a lot of challenges in managing and orchestration of applications , also deploying application on different platforms and moving application from DevStagingProd   , Inconsistence  environments  &amp; Human error  Also problem of maintaining Multi-Host applications and isolation between Applications     </vt:lpstr>
      <vt:lpstr>Before Containers</vt:lpstr>
      <vt:lpstr>Container History its not new idea</vt:lpstr>
      <vt:lpstr>Docker</vt:lpstr>
      <vt:lpstr>Docker File</vt:lpstr>
      <vt:lpstr>Intro to Container Orchestrations (K8s)     Container orchestration automates the deployment, management, scaling, and networking of containers.  Companies that need to deploy and manage hundreds or thousands of Linux®/Windows containers and hosts can benefit from container orchestration.  </vt:lpstr>
      <vt:lpstr>Kubernetes  (κυβερνήτης, Greek for "helmsman," "pilot," or "governor", and the etymological root of cybernetics)[6] was first announced by Google in mid-2014.[14] Ville Aikas, Joe Beda, Brendan Burns, and Craig McLuckie were the initial founders of Kubernetes</vt:lpstr>
      <vt:lpstr>PowerPoint Presentation</vt:lpstr>
      <vt:lpstr>PowerPoint Presentation</vt:lpstr>
      <vt:lpstr>Kubernetes</vt:lpstr>
      <vt:lpstr>Why K8s</vt:lpstr>
      <vt:lpstr>&gt;kubectl  </vt:lpstr>
      <vt:lpstr>&gt;k9s + lens  </vt:lpstr>
      <vt:lpstr>YAML  </vt:lpstr>
      <vt:lpstr>Node|Pod|Deployment|Service|Ingress </vt:lpstr>
      <vt:lpstr>HELM</vt:lpstr>
      <vt:lpstr>Run K8s locally</vt:lpstr>
      <vt:lpstr>PowerPoint Presentation</vt:lpstr>
      <vt:lpstr>AKS  Demo</vt:lpstr>
      <vt:lpstr>Infra Structure as Code (IaC)</vt:lpstr>
      <vt:lpstr>PowerPoint Presentation</vt:lpstr>
      <vt:lpstr>Providers</vt:lpstr>
      <vt:lpstr>PowerPoint Presentation</vt:lpstr>
      <vt:lpstr>PowerPoint Presentation</vt:lpstr>
      <vt:lpstr>PowerPoint Presentation</vt:lpstr>
      <vt:lpstr>CNCF</vt:lpstr>
      <vt:lpstr>Demo Terraform + Ansible </vt:lpstr>
      <vt:lpstr>ACR Azure Container Registry</vt:lpstr>
      <vt:lpstr>Useful links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Kubernetes Service Availability Zones</dc:title>
  <dc:creator>Clarence Bakirtzidis</dc:creator>
  <cp:lastModifiedBy>Alaa Barqawi</cp:lastModifiedBy>
  <cp:revision>110</cp:revision>
  <dcterms:created xsi:type="dcterms:W3CDTF">2021-06-08T01:45:45Z</dcterms:created>
  <dcterms:modified xsi:type="dcterms:W3CDTF">2023-02-05T07:01:39Z</dcterms:modified>
</cp:coreProperties>
</file>